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7" r:id="rId3"/>
    <p:sldId id="346" r:id="rId4"/>
    <p:sldId id="290" r:id="rId5"/>
    <p:sldId id="342" r:id="rId6"/>
    <p:sldId id="336" r:id="rId7"/>
    <p:sldId id="334" r:id="rId8"/>
    <p:sldId id="344" r:id="rId9"/>
    <p:sldId id="333" r:id="rId10"/>
    <p:sldId id="340" r:id="rId11"/>
    <p:sldId id="278" r:id="rId12"/>
    <p:sldId id="332" r:id="rId13"/>
    <p:sldId id="331" r:id="rId14"/>
    <p:sldId id="329" r:id="rId15"/>
    <p:sldId id="310" r:id="rId16"/>
    <p:sldId id="337" r:id="rId17"/>
    <p:sldId id="341" r:id="rId18"/>
    <p:sldId id="335" r:id="rId19"/>
    <p:sldId id="260" r:id="rId20"/>
    <p:sldId id="328" r:id="rId21"/>
    <p:sldId id="345" r:id="rId22"/>
    <p:sldId id="322" r:id="rId23"/>
    <p:sldId id="324" r:id="rId24"/>
    <p:sldId id="321" r:id="rId25"/>
    <p:sldId id="319" r:id="rId26"/>
    <p:sldId id="330" r:id="rId27"/>
    <p:sldId id="282" r:id="rId28"/>
    <p:sldId id="314" r:id="rId29"/>
    <p:sldId id="318" r:id="rId30"/>
    <p:sldId id="315" r:id="rId31"/>
    <p:sldId id="317" r:id="rId32"/>
    <p:sldId id="325" r:id="rId33"/>
    <p:sldId id="339" r:id="rId34"/>
    <p:sldId id="326" r:id="rId35"/>
    <p:sldId id="327" r:id="rId36"/>
    <p:sldId id="281" r:id="rId37"/>
    <p:sldId id="343" r:id="rId38"/>
    <p:sldId id="284" r:id="rId3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ANE" initials="S" lastIdx="0" clrIdx="0">
    <p:extLst>
      <p:ext uri="{19B8F6BF-5375-455C-9EA6-DF929625EA0E}">
        <p15:presenceInfo xmlns:p15="http://schemas.microsoft.com/office/powerpoint/2012/main" userId="STEPHA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F4C08-EF94-4088-B390-E39257A81328}" type="datetimeFigureOut">
              <a:rPr lang="fr-FR" smtClean="0"/>
              <a:t>13/03/2021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49136-BF22-4669-B55F-F04F32402F1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852936"/>
            <a:ext cx="914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sp>
        <p:nvSpPr>
          <p:cNvPr id="3" name="ZoneTexte 2"/>
          <p:cNvSpPr txBox="1"/>
          <p:nvPr/>
        </p:nvSpPr>
        <p:spPr>
          <a:xfrm>
            <a:off x="251520" y="404664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Séance 1: Stéphane Malsagne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03548" y="1898828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LE LIBAN DE 1860 A 1943</a:t>
            </a:r>
          </a:p>
          <a:p>
            <a:pPr algn="ctr"/>
            <a:endParaRPr lang="fr-FR" sz="3200" b="1" dirty="0"/>
          </a:p>
          <a:p>
            <a:pPr algn="ctr"/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523780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8BA8DAF-2572-4128-94EE-113FA46ED2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3E6838-B091-44FA-8782-87F1A4229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5774"/>
            <a:ext cx="8786813" cy="636165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00A369-1E07-44BB-9618-28CEE2CC3811}"/>
              </a:ext>
            </a:extLst>
          </p:cNvPr>
          <p:cNvSpPr txBox="1"/>
          <p:nvPr/>
        </p:nvSpPr>
        <p:spPr>
          <a:xfrm>
            <a:off x="4724400" y="6165304"/>
            <a:ext cx="2151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Bilad</a:t>
            </a:r>
            <a:r>
              <a:rPr lang="fr-FR" dirty="0"/>
              <a:t> al Cham</a:t>
            </a:r>
          </a:p>
        </p:txBody>
      </p:sp>
    </p:spTree>
    <p:extLst>
      <p:ext uri="{BB962C8B-B14F-4D97-AF65-F5344CB8AC3E}">
        <p14:creationId xmlns:p14="http://schemas.microsoft.com/office/powerpoint/2010/main" val="4136334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artographie de l'expansion et du démembrement de l'Empire ottoman">
            <a:extLst>
              <a:ext uri="{FF2B5EF4-FFF2-40B4-BE49-F238E27FC236}">
                <a16:creationId xmlns:a16="http://schemas.microsoft.com/office/drawing/2014/main" id="{B5B4E0DE-3B84-4D58-819A-438D949E8A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C1F85C6C-B76D-45FF-A8B1-ECE9385DB1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2930D1-B835-45DA-91A1-28277E831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" y="95774"/>
            <a:ext cx="8786813" cy="636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9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29" y="620688"/>
            <a:ext cx="8949690" cy="579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9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397940-EBDF-4D09-B706-BD3B762D5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1520" y="3161"/>
            <a:ext cx="4096512" cy="689457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2AA919-AF42-4A96-B76C-7F9428D6E5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0" t="60101"/>
          <a:stretch/>
        </p:blipFill>
        <p:spPr>
          <a:xfrm rot="10800000">
            <a:off x="4352161" y="116632"/>
            <a:ext cx="4791839" cy="492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6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Évaluation de la diversité paysagère de la vallée de la Qadisha (Liban Nord)">
            <a:extLst>
              <a:ext uri="{FF2B5EF4-FFF2-40B4-BE49-F238E27FC236}">
                <a16:creationId xmlns:a16="http://schemas.microsoft.com/office/drawing/2014/main" id="{D9674B43-D53E-4F8E-B0F2-6BBB72969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7" y="-4866"/>
            <a:ext cx="5130356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220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gure I-1 : Une montagne dans l’histoire.">
            <a:extLst>
              <a:ext uri="{FF2B5EF4-FFF2-40B4-BE49-F238E27FC236}">
                <a16:creationId xmlns:a16="http://schemas.microsoft.com/office/drawing/2014/main" id="{2CA1802C-E700-46B2-B33A-DA1121E43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187" y="-1"/>
            <a:ext cx="5466112" cy="679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238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DD5EE49-9268-4672-9F3B-B8F89CE31C02}"/>
              </a:ext>
            </a:extLst>
          </p:cNvPr>
          <p:cNvSpPr txBox="1"/>
          <p:nvPr/>
        </p:nvSpPr>
        <p:spPr>
          <a:xfrm>
            <a:off x="683568" y="980728"/>
            <a:ext cx="75608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/>
              <a:t>Comment l’idée libanaise a-t-elle débouché sur la création d’un Etat devenu indépendant en 1943?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940906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E14F120-6D59-4A06-8150-8BC64572485F}"/>
              </a:ext>
            </a:extLst>
          </p:cNvPr>
          <p:cNvSpPr txBox="1"/>
          <p:nvPr/>
        </p:nvSpPr>
        <p:spPr>
          <a:xfrm>
            <a:off x="467544" y="476672"/>
            <a:ext cx="81369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Introduction) Un héritage culturel très riche</a:t>
            </a:r>
          </a:p>
          <a:p>
            <a:endParaRPr lang="fr-FR" sz="2800" b="1" dirty="0"/>
          </a:p>
          <a:p>
            <a:r>
              <a:rPr lang="fr-FR" sz="2800" dirty="0"/>
              <a:t>-héritage phénicien (1</a:t>
            </a:r>
            <a:r>
              <a:rPr lang="fr-FR" sz="2800" baseline="30000" dirty="0"/>
              <a:t>er</a:t>
            </a:r>
            <a:r>
              <a:rPr lang="fr-FR" sz="2800" dirty="0"/>
              <a:t> millénaire av JC)</a:t>
            </a:r>
          </a:p>
          <a:p>
            <a:r>
              <a:rPr lang="fr-FR" sz="2800" dirty="0"/>
              <a:t>-Période hellénistique sous l’empire des Séleucides (305-67 av JC)</a:t>
            </a:r>
          </a:p>
          <a:p>
            <a:r>
              <a:rPr lang="fr-FR" sz="2800" dirty="0"/>
              <a:t>-Période romaine à partir de 65-62 av JC</a:t>
            </a:r>
          </a:p>
          <a:p>
            <a:r>
              <a:rPr lang="fr-FR" sz="2800" dirty="0"/>
              <a:t>-Période byzantine (IV-</a:t>
            </a:r>
            <a:r>
              <a:rPr lang="fr-FR" sz="2800" dirty="0" err="1"/>
              <a:t>VIIes</a:t>
            </a:r>
            <a:r>
              <a:rPr lang="fr-FR" sz="2800" dirty="0"/>
              <a:t>)</a:t>
            </a:r>
          </a:p>
          <a:p>
            <a:r>
              <a:rPr lang="fr-FR" sz="2800" dirty="0"/>
              <a:t>-Conquête arabo-musulmane (VII-</a:t>
            </a:r>
            <a:r>
              <a:rPr lang="fr-FR" sz="2800" dirty="0" err="1"/>
              <a:t>XIes</a:t>
            </a:r>
            <a:r>
              <a:rPr lang="fr-FR" sz="2800" dirty="0"/>
              <a:t>)</a:t>
            </a:r>
          </a:p>
          <a:p>
            <a:r>
              <a:rPr lang="fr-FR" sz="2800" dirty="0"/>
              <a:t>-Héritage des croisades à partir du XIe s)</a:t>
            </a:r>
          </a:p>
          <a:p>
            <a:r>
              <a:rPr lang="fr-FR" sz="2800" dirty="0"/>
              <a:t>-Domination ottomane entre 1516 et 1918</a:t>
            </a:r>
          </a:p>
          <a:p>
            <a:r>
              <a:rPr lang="fr-FR" sz="2800" dirty="0"/>
              <a:t>-Création de l’Etat du Grand Liban (1920)</a:t>
            </a:r>
          </a:p>
          <a:p>
            <a:r>
              <a:rPr lang="fr-FR" sz="2800" dirty="0"/>
              <a:t>-Mandat français sur le Liban (1920-1943)</a:t>
            </a:r>
          </a:p>
          <a:p>
            <a:r>
              <a:rPr lang="fr-FR" sz="2800" dirty="0"/>
              <a:t>-Indépendance du Liban (1943)</a:t>
            </a:r>
          </a:p>
        </p:txBody>
      </p:sp>
    </p:spTree>
    <p:extLst>
      <p:ext uri="{BB962C8B-B14F-4D97-AF65-F5344CB8AC3E}">
        <p14:creationId xmlns:p14="http://schemas.microsoft.com/office/powerpoint/2010/main" val="3997245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54AAC3-D7EA-4218-BF7D-7EA8DE06173A}"/>
              </a:ext>
            </a:extLst>
          </p:cNvPr>
          <p:cNvSpPr txBox="1"/>
          <p:nvPr/>
        </p:nvSpPr>
        <p:spPr>
          <a:xfrm>
            <a:off x="539552" y="548680"/>
            <a:ext cx="712879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I) Aux origines du Grand-Liban (XVIIès-1920)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lphaUcParenR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genèse de l’idée libanaise</a:t>
            </a: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Le rôle décisif de la Première guerre mondiale</a:t>
            </a:r>
          </a:p>
          <a:p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C) La création du Grand-Liban par la France ou l’échec de l’Etat-nation</a:t>
            </a:r>
          </a:p>
          <a:p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Le Liban mandataire :une tutelle coloniale française (1920-1946)</a:t>
            </a:r>
          </a:p>
          <a:p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lphaUcParenR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mise en place du mandat français sur le Liban</a:t>
            </a:r>
          </a:p>
          <a:p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Les origines et les débuts de la première République libanaise</a:t>
            </a:r>
          </a:p>
          <a:p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C) La Seconde guerre mondiale et la marche vers l’indépendance</a:t>
            </a:r>
          </a:p>
          <a:p>
            <a:endParaRPr lang="fr-FR" sz="18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lphaUcParenR"/>
            </a:pPr>
            <a:endParaRPr lang="fr-F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lphaUcParenR"/>
            </a:pPr>
            <a:endParaRPr lang="fr-F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341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3770EC-D8CD-4E1A-876C-9EA405498CFB}"/>
              </a:ext>
            </a:extLst>
          </p:cNvPr>
          <p:cNvSpPr/>
          <p:nvPr/>
        </p:nvSpPr>
        <p:spPr>
          <a:xfrm>
            <a:off x="251520" y="404664"/>
            <a:ext cx="8892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I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Aux origines du Grand-Liban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La genèse de l’idée libanaise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émir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Fakhreddine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(1585-1635)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émir Béchir II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Chéhab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(1788-1840)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-Occupation égyptienne (1831-1840) et début des ingérences européennes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-Régime de la double préfecture (1843-1860)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-Massacre de chrétiens (1860) et envoi d’une expédition humanitaire</a:t>
            </a:r>
          </a:p>
          <a:p>
            <a:pPr marL="342900" indent="-342900">
              <a:buFontTx/>
              <a:buChar char="-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Gouvernorat du Mont-Liban (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Mutassarifiya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(1861-1915)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-Intervention ottomane dans le Mont-Liban et fin de la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Mutassarifiya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(1915)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44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CD5F0E5-32B6-42AB-9FFA-5AD6FB5E882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5" y="620688"/>
            <a:ext cx="3433286" cy="45948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D3A1B8-FB7D-4F87-9A96-69B999769354}"/>
              </a:ext>
            </a:extLst>
          </p:cNvPr>
          <p:cNvSpPr/>
          <p:nvPr/>
        </p:nvSpPr>
        <p:spPr>
          <a:xfrm>
            <a:off x="1331640" y="5842207"/>
            <a:ext cx="7200800" cy="392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75"/>
              </a:lnSpc>
              <a:spcAft>
                <a:spcPts val="0"/>
              </a:spcAft>
            </a:pPr>
            <a:r>
              <a:rPr lang="fr-FR" i="1" dirty="0">
                <a:solidFill>
                  <a:srgbClr val="1B1A1A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timbre émis en 1968 à l'effigie de l’émir </a:t>
            </a:r>
            <a:r>
              <a:rPr lang="fr-FR" i="1" dirty="0" err="1">
                <a:solidFill>
                  <a:srgbClr val="1B1A1A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Fakhreddine</a:t>
            </a:r>
            <a:r>
              <a:rPr lang="fr-FR" i="1" dirty="0">
                <a:solidFill>
                  <a:srgbClr val="1B1A1A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6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1F62A38-3A33-478F-A80E-1B8C7010D84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3328"/>
            <a:ext cx="6013133" cy="53949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457486-D752-4455-8592-1D0ED5BF6B14}"/>
              </a:ext>
            </a:extLst>
          </p:cNvPr>
          <p:cNvSpPr/>
          <p:nvPr/>
        </p:nvSpPr>
        <p:spPr>
          <a:xfrm>
            <a:off x="323528" y="5824576"/>
            <a:ext cx="8424936" cy="1033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75"/>
              </a:lnSpc>
              <a:spcAft>
                <a:spcPts val="0"/>
              </a:spcAft>
            </a:pPr>
            <a:r>
              <a:rPr lang="fr-FR" i="1" dirty="0">
                <a:solidFill>
                  <a:srgbClr val="1B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L’émir Bachir II Chehab, à l’origine né dans une famille musulmane, a été baptisé à </a:t>
            </a:r>
            <a:r>
              <a:rPr lang="fr-FR" i="1" dirty="0" err="1">
                <a:solidFill>
                  <a:srgbClr val="1B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Ghazir</a:t>
            </a:r>
            <a:r>
              <a:rPr lang="fr-FR" i="1" dirty="0">
                <a:solidFill>
                  <a:srgbClr val="1B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en 1767. Son père, l’émir Kassem, s’était converti au </a:t>
            </a:r>
            <a:r>
              <a:rPr lang="fr-FR" i="1" dirty="0" err="1">
                <a:solidFill>
                  <a:srgbClr val="1B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maronistisme</a:t>
            </a:r>
            <a:r>
              <a:rPr lang="fr-FR" i="1" dirty="0">
                <a:solidFill>
                  <a:srgbClr val="1B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75"/>
              </a:lnSpc>
              <a:spcAft>
                <a:spcPts val="0"/>
              </a:spcAft>
            </a:pPr>
            <a:r>
              <a:rPr lang="fr-FR" dirty="0">
                <a:solidFill>
                  <a:srgbClr val="1B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69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6411DE51-00C7-44D9-94A9-AB2F9E807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0"/>
            <a:ext cx="4600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146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6" t="13438" b="21818"/>
          <a:stretch/>
        </p:blipFill>
        <p:spPr>
          <a:xfrm rot="16200000">
            <a:off x="3438750" y="1537914"/>
            <a:ext cx="6514973" cy="38164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A55744-2199-4E05-A547-53245382B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1520" y="3161"/>
            <a:ext cx="4096512" cy="689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05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579302F-91FD-4A02-9397-1543BFB27B56}"/>
              </a:ext>
            </a:extLst>
          </p:cNvPr>
          <p:cNvSpPr txBox="1"/>
          <p:nvPr/>
        </p:nvSpPr>
        <p:spPr>
          <a:xfrm>
            <a:off x="395536" y="620688"/>
            <a:ext cx="727280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Le rôle décisif de la Première guerre mondiale</a:t>
            </a:r>
          </a:p>
          <a:p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Début de la grande famine (1915-1918)</a:t>
            </a: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correspondance Hussein-Mac Mahon (1915)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-Accords Sykes-Picot (1916)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patriarche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Hoyek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Commission King-Crane (été 1919)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accord Faysal-Clémenceau (6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janv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1920)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conférence de San Remo (avril 1920)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défaite de Faysal à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Maysaloun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(24 juillet 1920)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46705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ban/Histoire : La Grande Famine du Mont-Liban au cours de la 1ère Guerre  Mondiale">
            <a:extLst>
              <a:ext uri="{FF2B5EF4-FFF2-40B4-BE49-F238E27FC236}">
                <a16:creationId xmlns:a16="http://schemas.microsoft.com/office/drawing/2014/main" id="{2463C632-58E8-43A3-8F42-AC4823C7E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476672"/>
            <a:ext cx="7658100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21786F0-41D1-4970-902E-4B24FCDB02EC}"/>
              </a:ext>
            </a:extLst>
          </p:cNvPr>
          <p:cNvSpPr txBox="1"/>
          <p:nvPr/>
        </p:nvSpPr>
        <p:spPr>
          <a:xfrm>
            <a:off x="2123728" y="188640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famine au Mont-Liban (1915-1918)</a:t>
            </a:r>
          </a:p>
        </p:txBody>
      </p:sp>
    </p:spTree>
    <p:extLst>
      <p:ext uri="{BB962C8B-B14F-4D97-AF65-F5344CB8AC3E}">
        <p14:creationId xmlns:p14="http://schemas.microsoft.com/office/powerpoint/2010/main" val="2651829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86C4743-D3E4-49BE-9D1D-9B046DDFA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147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F567E1A-19EF-4B9D-AE5A-3B6DDE6432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72494" y="195929"/>
            <a:ext cx="4643438" cy="64661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A89DE-6FE6-419D-8FAB-77F5CE0F9F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3800"/>
          <a:stretch/>
        </p:blipFill>
        <p:spPr>
          <a:xfrm>
            <a:off x="-150788" y="260648"/>
            <a:ext cx="4729191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80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F567E1A-19EF-4B9D-AE5A-3B6DDE6432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t="41789"/>
          <a:stretch/>
        </p:blipFill>
        <p:spPr>
          <a:xfrm rot="10800000">
            <a:off x="651484" y="-111180"/>
            <a:ext cx="7841032" cy="696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04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e Centre-Ville de Beyrouth | Libshop">
            <a:extLst>
              <a:ext uri="{FF2B5EF4-FFF2-40B4-BE49-F238E27FC236}">
                <a16:creationId xmlns:a16="http://schemas.microsoft.com/office/drawing/2014/main" id="{9E354A1A-AC3E-4012-87E5-2281675D1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123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169" r="43178" b="55616"/>
          <a:stretch/>
        </p:blipFill>
        <p:spPr>
          <a:xfrm>
            <a:off x="1619652" y="35333"/>
            <a:ext cx="6089179" cy="682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95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0" t="48551"/>
          <a:stretch/>
        </p:blipFill>
        <p:spPr>
          <a:xfrm rot="10800000">
            <a:off x="1835696" y="38686"/>
            <a:ext cx="5103503" cy="675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27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169" r="43178" b="47392"/>
          <a:stretch/>
        </p:blipFill>
        <p:spPr>
          <a:xfrm>
            <a:off x="179511" y="548678"/>
            <a:ext cx="4381239" cy="584161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0" t="48551"/>
          <a:stretch/>
        </p:blipFill>
        <p:spPr>
          <a:xfrm rot="10800000">
            <a:off x="4663825" y="567576"/>
            <a:ext cx="4480175" cy="593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725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411C8E-6E13-4D15-8409-1EA5BC93CE8F}"/>
              </a:ext>
            </a:extLst>
          </p:cNvPr>
          <p:cNvSpPr/>
          <p:nvPr/>
        </p:nvSpPr>
        <p:spPr>
          <a:xfrm>
            <a:off x="323528" y="764704"/>
            <a:ext cx="806489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C) La création du Grand-Liban par la France ou l’échec de l’Etat-nation</a:t>
            </a:r>
          </a:p>
          <a:p>
            <a:endParaRPr lang="fr-FR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fr-FR" sz="20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er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septembre 1920: proclamation du Grand Liban par le général Gouraud</a:t>
            </a:r>
          </a:p>
          <a:p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Robert  de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Caix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664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BF365EA-5AC7-4ADB-8A89-5E309C899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79" y="548680"/>
            <a:ext cx="8860441" cy="499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039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186DD2-8354-45C4-90DC-0C24CD2E01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09264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A44636-39D4-4710-B2AC-F504B5E4A8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99992" y="543302"/>
            <a:ext cx="4778883" cy="628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5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3EC9829-A6CA-41EC-B335-7996910BC5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492"/>
            <a:ext cx="4688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27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 de recherche d'images pour &quot;proclamation du grand liban&quot;">
            <a:extLst>
              <a:ext uri="{FF2B5EF4-FFF2-40B4-BE49-F238E27FC236}">
                <a16:creationId xmlns:a16="http://schemas.microsoft.com/office/drawing/2014/main" id="{970E1DE2-AA24-421A-BA64-35FB08E14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98" y="1340768"/>
            <a:ext cx="9144000" cy="423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578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0925CF4-B11A-4756-BB93-B0B32DAAA4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1" y="116626"/>
            <a:ext cx="5446499" cy="670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63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0925CF4-B11A-4756-BB93-B0B32DAAA4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81761"/>
            <a:ext cx="5446499" cy="670113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A4B4B9-C22B-44F5-A0EC-A45571DDB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7504" y="0"/>
            <a:ext cx="4096512" cy="689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99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F54F86-48AF-4749-8F83-7D271174D5BC}"/>
              </a:ext>
            </a:extLst>
          </p:cNvPr>
          <p:cNvSpPr/>
          <p:nvPr/>
        </p:nvSpPr>
        <p:spPr>
          <a:xfrm>
            <a:off x="251520" y="620688"/>
            <a:ext cx="8892480" cy="2013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II) Le Liban mandataire :une tutelle coloniale française (1920-1946)</a:t>
            </a:r>
            <a:endParaRPr lang="fr-F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La mise en place du mandat français sur le Liban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692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3EC9829-A6CA-41EC-B335-7996910BC5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492"/>
            <a:ext cx="4688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84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8FCA0D-0B8E-4ED2-9FAD-3C0CC619C2C8}"/>
              </a:ext>
            </a:extLst>
          </p:cNvPr>
          <p:cNvSpPr/>
          <p:nvPr/>
        </p:nvSpPr>
        <p:spPr>
          <a:xfrm>
            <a:off x="539552" y="692696"/>
            <a:ext cx="7776864" cy="3681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Les origines et les débuts de la première République libanaise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1925: grande révolte druze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-1926: Constitution et 1ere République libanaise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-1932: Premier et unique recensement libanais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-1936: échec du traité franco-libanais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761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0E8B7D-3D92-431D-A421-12467292A376}"/>
              </a:ext>
            </a:extLst>
          </p:cNvPr>
          <p:cNvSpPr/>
          <p:nvPr/>
        </p:nvSpPr>
        <p:spPr>
          <a:xfrm>
            <a:off x="251520" y="548680"/>
            <a:ext cx="8640960" cy="4787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C) La Seconde guerre mondiale et la marche vers l’indépendance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4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armistice de St Jean d’Acre (12 juillet 1941) </a:t>
            </a:r>
            <a:endParaRPr lang="fr-F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-Jean Helleu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fr-FR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Bechara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al-Khoury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-Ria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 el </a:t>
            </a:r>
            <a:r>
              <a:rPr lang="fr-FR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Solh</a:t>
            </a:r>
            <a:endParaRPr lang="fr-F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-22 novembre 1943: indépendance</a:t>
            </a:r>
            <a:endParaRPr lang="fr-FR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619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0" t="23100" r="13201" b="25975"/>
          <a:stretch/>
        </p:blipFill>
        <p:spPr>
          <a:xfrm>
            <a:off x="1331639" y="116631"/>
            <a:ext cx="6133493" cy="632782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23528" y="648866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D’après C </a:t>
            </a:r>
            <a:r>
              <a:rPr lang="fr-FR" dirty="0" err="1"/>
              <a:t>Destremau</a:t>
            </a:r>
            <a:r>
              <a:rPr lang="fr-FR" i="1" dirty="0"/>
              <a:t>, Le Moyen-Orient pendant la Seconde guerre mondiale</a:t>
            </a:r>
            <a:r>
              <a:rPr lang="fr-FR" dirty="0"/>
              <a:t>, Perrin, 2011.</a:t>
            </a:r>
          </a:p>
        </p:txBody>
      </p:sp>
    </p:spTree>
    <p:extLst>
      <p:ext uri="{BB962C8B-B14F-4D97-AF65-F5344CB8AC3E}">
        <p14:creationId xmlns:p14="http://schemas.microsoft.com/office/powerpoint/2010/main" val="38601396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onde-diplomatique.fr/local/cache-vignettes/L540xH578/decoupage-b7885.jpg">
            <a:extLst>
              <a:ext uri="{FF2B5EF4-FFF2-40B4-BE49-F238E27FC236}">
                <a16:creationId xmlns:a16="http://schemas.microsoft.com/office/drawing/2014/main" id="{3A83F163-EDEE-4C08-8973-90C2470F9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747" y="58916"/>
            <a:ext cx="6326505" cy="677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0206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92696"/>
            <a:ext cx="4590014" cy="484321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483768" y="18864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Chronologie de l’histoire libanaise du XIX à l’indépendance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5EDB3A-E2DE-4757-8C72-C5CB8ABEBA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36" t="87335"/>
          <a:stretch/>
        </p:blipFill>
        <p:spPr>
          <a:xfrm rot="10800000">
            <a:off x="2195736" y="5533620"/>
            <a:ext cx="4690973" cy="101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878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4067</TotalTime>
  <Words>567</Words>
  <Application>Microsoft Office PowerPoint</Application>
  <PresentationFormat>Affichage à l'écran (4:3)</PresentationFormat>
  <Paragraphs>82</Paragraphs>
  <Slides>38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3" baseType="lpstr">
      <vt:lpstr>Arial</vt:lpstr>
      <vt:lpstr>Calibri</vt:lpstr>
      <vt:lpstr>Georgia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Stéphane</dc:creator>
  <cp:lastModifiedBy>STEPHANE MALSAGNE</cp:lastModifiedBy>
  <cp:revision>194</cp:revision>
  <dcterms:created xsi:type="dcterms:W3CDTF">2013-03-24T08:41:29Z</dcterms:created>
  <dcterms:modified xsi:type="dcterms:W3CDTF">2021-03-13T15:19:48Z</dcterms:modified>
</cp:coreProperties>
</file>