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90" r:id="rId19"/>
    <p:sldId id="296" r:id="rId20"/>
    <p:sldId id="295" r:id="rId21"/>
    <p:sldId id="294"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97" r:id="rId35"/>
    <p:sldId id="285" r:id="rId36"/>
    <p:sldId id="286" r:id="rId37"/>
    <p:sldId id="298" r:id="rId38"/>
    <p:sldId id="287" r:id="rId39"/>
    <p:sldId id="293" r:id="rId40"/>
    <p:sldId id="291" r:id="rId41"/>
    <p:sldId id="292" r:id="rId42"/>
    <p:sldId id="288"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é Maigre" initials="JM" lastIdx="1" clrIdx="0">
    <p:extLst>
      <p:ext uri="{19B8F6BF-5375-455C-9EA6-DF929625EA0E}">
        <p15:presenceInfo xmlns:p15="http://schemas.microsoft.com/office/powerpoint/2012/main" userId="d07e72f75bc5a4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6" autoAdjust="0"/>
    <p:restoredTop sz="94660"/>
  </p:normalViewPr>
  <p:slideViewPr>
    <p:cSldViewPr snapToGrid="0">
      <p:cViewPr varScale="1">
        <p:scale>
          <a:sx n="104" d="100"/>
          <a:sy n="104" d="100"/>
        </p:scale>
        <p:origin x="14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29T10:21:55.675" idx="1">
    <p:pos x="5951" y="115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DCEA1-C856-FABA-0663-BEB13095FBA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9C95159-EF4B-4998-EA07-B10E45E480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DD54933-78F4-80A5-AE0B-50AB50AE5BA0}"/>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F1A9F772-56A2-0924-7CD7-A379768F1C2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FCA9A4D-C737-F6C3-1694-C2342052B7CC}"/>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590000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D3816-CD1A-1B65-B823-D0ED6B530B0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A20194-9636-1728-C6A2-3F5BDAE42CD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ABD865-D85F-867B-3806-6110F9F179FD}"/>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32D48F70-956B-3A2E-4A6A-398D0CFC63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4AC18C-DAFD-E673-2DB5-F3A0BCB6DA5D}"/>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178788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08A82F-4A55-CD4B-AB45-57F8A3AD29F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1298EA3-4A8A-15AF-0812-DC6EE566B4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70F9034-EE58-E7F9-8CB5-952BC5B25718}"/>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719295FB-9DD8-6CAB-AA35-B08AD1777B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97C60E-9F81-4056-737E-45A530B1A8F7}"/>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754447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31B33B-9A20-4405-EF9A-7A66ECA6EC8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B96FB5-1E1F-64EF-1D06-B1FCC736262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7D312F9-624A-77DE-B50A-E2E1F43493A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14C19BF-D1C1-7B97-CEBD-CDA385F305EC}"/>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6" name="Espace réservé du pied de page 5">
            <a:extLst>
              <a:ext uri="{FF2B5EF4-FFF2-40B4-BE49-F238E27FC236}">
                <a16:creationId xmlns:a16="http://schemas.microsoft.com/office/drawing/2014/main" id="{D4F15A9D-AFD3-DCEF-C7D8-B1ADB56D6B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082968D-06C1-72E7-7247-47D40ED4F8B5}"/>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174160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039360-7A00-5AB0-ADC9-0B689ADC4BB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241DD4C-6645-E99B-CE97-69E099E257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04E322B-1192-0691-6FC5-C5F703ED5A7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8E29D2B-D016-E8F6-212A-60940EEF8B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99193D3-A146-540B-9FAC-7C5FE4B6ED6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093617E-C703-8293-F75F-5DBE5E4703E3}"/>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8" name="Espace réservé du pied de page 7">
            <a:extLst>
              <a:ext uri="{FF2B5EF4-FFF2-40B4-BE49-F238E27FC236}">
                <a16:creationId xmlns:a16="http://schemas.microsoft.com/office/drawing/2014/main" id="{0B6ABD09-9B93-CBC6-0130-39B02F90516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CD6712F-BC2F-798C-0C37-28F762B82495}"/>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072856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F4763B-5258-ECAF-E490-623E642F85D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0AD43BC-ED09-8F35-468A-72D720107F52}"/>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4" name="Espace réservé du pied de page 3">
            <a:extLst>
              <a:ext uri="{FF2B5EF4-FFF2-40B4-BE49-F238E27FC236}">
                <a16:creationId xmlns:a16="http://schemas.microsoft.com/office/drawing/2014/main" id="{DAC05938-4A13-0BE7-60E4-77433A27212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D12D5B9-0052-B987-FD15-2A87370BDB9A}"/>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6582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521DD3-4849-A965-A7AD-B2965F3663B4}"/>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3" name="Espace réservé du pied de page 2">
            <a:extLst>
              <a:ext uri="{FF2B5EF4-FFF2-40B4-BE49-F238E27FC236}">
                <a16:creationId xmlns:a16="http://schemas.microsoft.com/office/drawing/2014/main" id="{B9241B9B-E799-B215-CF35-CB342F699C2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49CE25D-C0CB-CF02-3535-068CCC123B71}"/>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1754185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522E2-356A-6D9B-906A-EDC2CBBBC45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90D3EBF-38A7-13E3-543D-8C9DB60F8F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29E6239-3643-D5B4-EC87-3883D59D5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1490CD0-CED1-A413-0EC4-00DB4AA2FBBF}"/>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6" name="Espace réservé du pied de page 5">
            <a:extLst>
              <a:ext uri="{FF2B5EF4-FFF2-40B4-BE49-F238E27FC236}">
                <a16:creationId xmlns:a16="http://schemas.microsoft.com/office/drawing/2014/main" id="{4AD6A464-80BA-30F8-82BE-9B3FBE34AC1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F5B2C3A-05AF-E958-58FC-AE43F0E11AB9}"/>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446603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23DCEF-0151-FE16-A7A7-4AF19F533D6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B42EA27-06B5-4F01-E6D4-9611F9751A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8160AE-A659-B487-3E6A-066D4DEF5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52A8F0-5E68-2849-CACB-C174DAFB29F1}"/>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6" name="Espace réservé du pied de page 5">
            <a:extLst>
              <a:ext uri="{FF2B5EF4-FFF2-40B4-BE49-F238E27FC236}">
                <a16:creationId xmlns:a16="http://schemas.microsoft.com/office/drawing/2014/main" id="{35540052-4949-C04B-66F5-C226EA61353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CC9276-43F5-7A77-4CBD-56F96886D34B}"/>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2103186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4169BF-F15C-EC50-10A5-73A138CC652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540C08A-C661-2A14-429A-387F222EBE3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2DD6D3-D283-9FB6-95E2-1E8738510C02}"/>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F25918DA-C6F4-2CAD-6CAF-99243F46D2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D20410-3ED6-162A-3CD9-BE9A377C76DE}"/>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90326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F2BC291-2A09-0131-5675-9D59696A062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B15B615-1384-78A1-CDF8-1C625885F99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7A51B8-9A6B-54E5-84BB-32407C8FBB39}"/>
              </a:ext>
            </a:extLst>
          </p:cNvPr>
          <p:cNvSpPr>
            <a:spLocks noGrp="1"/>
          </p:cNvSpPr>
          <p:nvPr>
            <p:ph type="dt" sz="half" idx="10"/>
          </p:nvPr>
        </p:nvSpPr>
        <p:spPr/>
        <p:txBody>
          <a:body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01C662A1-8034-49A8-9C66-68F59422B36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70EE2C-E9A1-1D19-4964-FCC010F0F78E}"/>
              </a:ext>
            </a:extLst>
          </p:cNvPr>
          <p:cNvSpPr>
            <a:spLocks noGrp="1"/>
          </p:cNvSpPr>
          <p:nvPr>
            <p:ph type="sldNum" sz="quarter" idx="12"/>
          </p:nvPr>
        </p:nvSpPr>
        <p:spPr/>
        <p:txBody>
          <a:bodyPr/>
          <a:lstStyle/>
          <a:p>
            <a:fld id="{F7B5F74D-DAC4-45CC-8D7E-21BA32ED523D}" type="slidenum">
              <a:rPr lang="fr-FR" smtClean="0"/>
              <a:t>‹N°›</a:t>
            </a:fld>
            <a:endParaRPr lang="fr-FR"/>
          </a:p>
        </p:txBody>
      </p:sp>
    </p:spTree>
    <p:extLst>
      <p:ext uri="{BB962C8B-B14F-4D97-AF65-F5344CB8AC3E}">
        <p14:creationId xmlns:p14="http://schemas.microsoft.com/office/powerpoint/2010/main" val="358235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62F767-0EB8-7F15-9DFF-A4D734AC38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C3B1105-5EE1-AE40-5595-805F519C26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7B8AD6-4B17-CDDE-4BF0-A0CBD75C5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82257-3D2D-4400-A8F7-18B2DE3787F3}" type="datetimeFigureOut">
              <a:rPr lang="fr-FR" smtClean="0"/>
              <a:t>15/06/2024</a:t>
            </a:fld>
            <a:endParaRPr lang="fr-FR"/>
          </a:p>
        </p:txBody>
      </p:sp>
      <p:sp>
        <p:nvSpPr>
          <p:cNvPr id="5" name="Espace réservé du pied de page 4">
            <a:extLst>
              <a:ext uri="{FF2B5EF4-FFF2-40B4-BE49-F238E27FC236}">
                <a16:creationId xmlns:a16="http://schemas.microsoft.com/office/drawing/2014/main" id="{BD31BD93-523B-C0C0-5755-71E7395351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3F88241-6CCE-F077-F3D5-BD402F20B9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5F74D-DAC4-45CC-8D7E-21BA32ED523D}" type="slidenum">
              <a:rPr lang="fr-FR" smtClean="0"/>
              <a:t>‹N°›</a:t>
            </a:fld>
            <a:endParaRPr lang="fr-FR"/>
          </a:p>
        </p:txBody>
      </p:sp>
    </p:spTree>
    <p:extLst>
      <p:ext uri="{BB962C8B-B14F-4D97-AF65-F5344CB8AC3E}">
        <p14:creationId xmlns:p14="http://schemas.microsoft.com/office/powerpoint/2010/main" val="3953327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s://www.radiofrance.fr/s3/cruiser-production/2023/12/6d97a6a3-a297-43c7-9783-609501a7733b/400x400_sc_gettyimages-1471902484-copi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r.wikipedia.org/wiki/Samuel_Scott" TargetMode="External"/><Relationship Id="rId2" Type="http://schemas.openxmlformats.org/officeDocument/2006/relationships/hyperlink" Target="https://commons.wikimedia.org/wiki/File:Samuel_Scott_1.jpg" TargetMode="Externa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fr.wikipedia.org/w/index.php?title=Henry_Stubble&amp;action=edit&amp;redlink=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s://fr.wikipedia.org/wiki/Nathaniel_Dance-Hollan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en.wikipedia.org/wiki/fr:Joseph_Ducreu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hyperlink" Target="https://fr.wikipedia.org/wiki/Nicolas-Andr%C3%A9_Monsiau"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DF90B8-0381-80E1-4A56-45BBEF5A8120}"/>
              </a:ext>
            </a:extLst>
          </p:cNvPr>
          <p:cNvSpPr>
            <a:spLocks noGrp="1"/>
          </p:cNvSpPr>
          <p:nvPr>
            <p:ph type="ctrTitle"/>
          </p:nvPr>
        </p:nvSpPr>
        <p:spPr>
          <a:xfrm>
            <a:off x="2767013" y="2465388"/>
            <a:ext cx="9144000" cy="2387600"/>
          </a:xfrm>
        </p:spPr>
        <p:txBody>
          <a:bodyPr/>
          <a:lstStyle/>
          <a:p>
            <a:endParaRPr lang="fr-FR" dirty="0"/>
          </a:p>
        </p:txBody>
      </p:sp>
      <p:sp>
        <p:nvSpPr>
          <p:cNvPr id="3" name="Sous-titre 2">
            <a:extLst>
              <a:ext uri="{FF2B5EF4-FFF2-40B4-BE49-F238E27FC236}">
                <a16:creationId xmlns:a16="http://schemas.microsoft.com/office/drawing/2014/main" id="{7B1D9E00-A474-128B-7C11-0E09DE88A59B}"/>
              </a:ext>
            </a:extLst>
          </p:cNvPr>
          <p:cNvSpPr>
            <a:spLocks noGrp="1"/>
          </p:cNvSpPr>
          <p:nvPr>
            <p:ph type="subTitle" idx="1"/>
          </p:nvPr>
        </p:nvSpPr>
        <p:spPr/>
        <p:txBody>
          <a:bodyPr/>
          <a:lstStyle/>
          <a:p>
            <a:endParaRPr lang="fr-FR" dirty="0"/>
          </a:p>
        </p:txBody>
      </p:sp>
      <p:sp>
        <p:nvSpPr>
          <p:cNvPr id="4" name="Rectangle 2">
            <a:extLst>
              <a:ext uri="{FF2B5EF4-FFF2-40B4-BE49-F238E27FC236}">
                <a16:creationId xmlns:a16="http://schemas.microsoft.com/office/drawing/2014/main" id="{F43A838F-EFDC-C418-AA53-6A8EFF8E2272}"/>
              </a:ext>
            </a:extLst>
          </p:cNvPr>
          <p:cNvSpPr>
            <a:spLocks noChangeArrowheads="1"/>
          </p:cNvSpPr>
          <p:nvPr/>
        </p:nvSpPr>
        <p:spPr bwMode="auto">
          <a:xfrm>
            <a:off x="535579" y="734561"/>
            <a:ext cx="12060225"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    </a:t>
            </a:r>
            <a:r>
              <a:rPr kumimoji="0" lang="fr-FR" altLang="fr-FR" sz="2000" b="1" i="0" u="sng"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LES GRANDS NAVIGATEURS  DU SIECLE DES LUMIERES A LA</a:t>
            </a:r>
            <a:r>
              <a:rPr kumimoji="0" lang="fr-FR" altLang="fr-FR" sz="2000" b="1" i="0" u="none"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  </a:t>
            </a:r>
            <a:r>
              <a:rPr kumimoji="0" lang="fr-FR" altLang="fr-FR" sz="2000" b="1" i="0" u="sng"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D</a:t>
            </a:r>
            <a:r>
              <a:rPr kumimoji="0" lang="he-IL" altLang="fr-FR" sz="2000" b="1" i="0" u="sng"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a:t>
            </a:r>
            <a:r>
              <a:rPr kumimoji="0" lang="fr-FR" altLang="fr-FR" sz="2000" b="1" i="0" u="sng"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ÉCOUVERTE DU MONDE</a:t>
            </a:r>
            <a:r>
              <a:rPr kumimoji="0" lang="fr-FR" altLang="fr-FR" sz="2000" b="0" i="0" u="none" strike="noStrike" cap="none" normalizeH="0" baseline="0" dirty="0">
                <a:ln>
                  <a:noFill/>
                </a:ln>
                <a:solidFill>
                  <a:srgbClr val="0000FF"/>
                </a:solidFill>
                <a:effectLst/>
                <a:latin typeface="Times New Roman" panose="02020603050405020304" pitchFamily="18" charset="0"/>
                <a:ea typeface="Lucida Sans Unicode" panose="020B0602030504020204" pitchFamily="34" charset="0"/>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FF0000"/>
                </a:solidFill>
                <a:effectLst/>
                <a:latin typeface="Times New Roman" panose="02020603050405020304" pitchFamily="18" charset="0"/>
                <a:ea typeface="Lucida Sans Unicode" panose="020B0602030504020204" pitchFamily="34" charset="0"/>
                <a:cs typeface="Times New Roman" panose="02020603050405020304" pitchFamily="18" charset="0"/>
              </a:rPr>
              <a:t>               Université populaire de Poissy   30 mai 2024                                                                              PWP 1 DR</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Times New Roman" panose="02020603050405020304" pitchFamily="18" charset="0"/>
                <a:ea typeface="Lucida Sans Unicode" panose="020B0602030504020204" pitchFamily="34" charset="0"/>
                <a:cs typeface="Times New Roman" panose="02020603050405020304" pitchFamily="18" charset="0"/>
              </a:rPr>
              <a:t>				</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Times New Roman" panose="02020603050405020304" pitchFamily="18" charset="0"/>
                <a:ea typeface="Lucida Sans Unicode" panose="020B0602030504020204" pitchFamily="34" charset="0"/>
                <a:cs typeface="Times New Roman" panose="02020603050405020304" pitchFamily="18" charset="0"/>
              </a:rPr>
              <a:t>  		</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1025" name="Picture 1" descr="Routes nouvelles, côtes inconnues">
            <a:extLst>
              <a:ext uri="{FF2B5EF4-FFF2-40B4-BE49-F238E27FC236}">
                <a16:creationId xmlns:a16="http://schemas.microsoft.com/office/drawing/2014/main" id="{1FEA4551-3D69-0FEB-E68E-CEB4797479F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756000" y="1581583"/>
            <a:ext cx="4680000" cy="46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054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56BC16-62C1-B21A-7B5B-79B5DF1956B4}"/>
              </a:ext>
            </a:extLst>
          </p:cNvPr>
          <p:cNvSpPr>
            <a:spLocks noGrp="1"/>
          </p:cNvSpPr>
          <p:nvPr>
            <p:ph type="title"/>
          </p:nvPr>
        </p:nvSpPr>
        <p:spPr/>
        <p:txBody>
          <a:bodyPr/>
          <a:lstStyle/>
          <a:p>
            <a:r>
              <a:rPr lang="fr-FR" dirty="0"/>
              <a:t>                    </a:t>
            </a:r>
            <a:r>
              <a:rPr lang="fr-FR" sz="2800" b="1" dirty="0">
                <a:solidFill>
                  <a:srgbClr val="FF0000"/>
                </a:solidFill>
                <a:latin typeface="Times New Roman" panose="02020603050405020304" pitchFamily="18" charset="0"/>
                <a:cs typeface="Times New Roman" panose="02020603050405020304" pitchFamily="18" charset="0"/>
              </a:rPr>
              <a:t>La route portugaise des Indes</a:t>
            </a:r>
          </a:p>
        </p:txBody>
      </p:sp>
      <p:pic>
        <p:nvPicPr>
          <p:cNvPr id="5" name="Espace réservé du contenu 4">
            <a:extLst>
              <a:ext uri="{FF2B5EF4-FFF2-40B4-BE49-F238E27FC236}">
                <a16:creationId xmlns:a16="http://schemas.microsoft.com/office/drawing/2014/main" id="{D84ECA38-8D49-E540-8EEE-CF6EA5915A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8770" y="1480826"/>
            <a:ext cx="8554459" cy="5184000"/>
          </a:xfrm>
        </p:spPr>
      </p:pic>
    </p:spTree>
    <p:extLst>
      <p:ext uri="{BB962C8B-B14F-4D97-AF65-F5344CB8AC3E}">
        <p14:creationId xmlns:p14="http://schemas.microsoft.com/office/powerpoint/2010/main" val="1689217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EDDFF7-0033-F423-2C01-44DCC4F8A868}"/>
              </a:ext>
            </a:extLst>
          </p:cNvPr>
          <p:cNvSpPr>
            <a:spLocks noGrp="1"/>
          </p:cNvSpPr>
          <p:nvPr>
            <p:ph type="title"/>
          </p:nvPr>
        </p:nvSpPr>
        <p:spPr/>
        <p:txBody>
          <a:bodyPr/>
          <a:lstStyle/>
          <a:p>
            <a:r>
              <a:rPr lang="fr-FR" dirty="0"/>
              <a:t>          </a:t>
            </a:r>
            <a:r>
              <a:rPr lang="fr-FR" sz="2800" b="1" dirty="0">
                <a:solidFill>
                  <a:srgbClr val="FF0000"/>
                </a:solidFill>
              </a:rPr>
              <a:t>La 1</a:t>
            </a:r>
            <a:r>
              <a:rPr lang="fr-FR" sz="2800" b="1" baseline="30000" dirty="0">
                <a:solidFill>
                  <a:srgbClr val="FF0000"/>
                </a:solidFill>
              </a:rPr>
              <a:t>ère</a:t>
            </a:r>
            <a:r>
              <a:rPr lang="fr-FR" sz="2800" b="1" dirty="0">
                <a:solidFill>
                  <a:srgbClr val="FF0000"/>
                </a:solidFill>
              </a:rPr>
              <a:t> circumnavigation 1519-1522 : Magellan et Elcano</a:t>
            </a:r>
          </a:p>
        </p:txBody>
      </p:sp>
      <p:pic>
        <p:nvPicPr>
          <p:cNvPr id="5" name="Espace réservé du contenu 4">
            <a:extLst>
              <a:ext uri="{FF2B5EF4-FFF2-40B4-BE49-F238E27FC236}">
                <a16:creationId xmlns:a16="http://schemas.microsoft.com/office/drawing/2014/main" id="{6F8CEB99-7EE5-DC19-1B87-41B1B87A387F}"/>
              </a:ext>
            </a:extLst>
          </p:cNvPr>
          <p:cNvPicPr preferRelativeResize="0">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2266" y="1480826"/>
            <a:ext cx="9667271" cy="4896000"/>
          </a:xfrm>
        </p:spPr>
      </p:pic>
    </p:spTree>
    <p:extLst>
      <p:ext uri="{BB962C8B-B14F-4D97-AF65-F5344CB8AC3E}">
        <p14:creationId xmlns:p14="http://schemas.microsoft.com/office/powerpoint/2010/main" val="155608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0D941A-CC40-1859-F646-71131A91EFDC}"/>
              </a:ext>
            </a:extLst>
          </p:cNvPr>
          <p:cNvSpPr>
            <a:spLocks noGrp="1"/>
          </p:cNvSpPr>
          <p:nvPr>
            <p:ph type="title"/>
          </p:nvPr>
        </p:nvSpPr>
        <p:spPr>
          <a:xfrm>
            <a:off x="838200" y="335145"/>
            <a:ext cx="10515600" cy="1325563"/>
          </a:xfrm>
        </p:spPr>
        <p:txBody>
          <a:bodyPr/>
          <a:lstStyle/>
          <a:p>
            <a:r>
              <a:rPr lang="fr-FR" sz="1800" kern="50" dirty="0">
                <a:solidFill>
                  <a:srgbClr val="FF0000"/>
                </a:solidFill>
                <a:effectLst/>
                <a:highlight>
                  <a:srgbClr val="FFFFFF"/>
                </a:highlight>
                <a:latin typeface="Times New Roman" panose="02020603050405020304" pitchFamily="18" charset="0"/>
                <a:ea typeface="Lucida Sans Unicode" panose="020B0602030504020204" pitchFamily="34" charset="0"/>
              </a:rPr>
              <a:t>    </a:t>
            </a:r>
            <a:r>
              <a:rPr lang="fr-FR" sz="2400" b="1" kern="50" dirty="0">
                <a:solidFill>
                  <a:srgbClr val="FF0000"/>
                </a:solidFill>
                <a:effectLst/>
                <a:highlight>
                  <a:srgbClr val="FFFFFF"/>
                </a:highlight>
                <a:latin typeface="Times New Roman" panose="02020603050405020304" pitchFamily="18" charset="0"/>
                <a:ea typeface="Lucida Sans Unicode" panose="020B0602030504020204" pitchFamily="34" charset="0"/>
              </a:rPr>
              <a:t>Magellan et Elcano, plaque commémorative à </a:t>
            </a:r>
            <a:r>
              <a:rPr lang="fr-FR" sz="2400" b="1" dirty="0">
                <a:solidFill>
                  <a:srgbClr val="FF0000"/>
                </a:solidFill>
                <a:effectLst/>
                <a:latin typeface="Times New Roman" panose="02020603050405020304" pitchFamily="18" charset="0"/>
                <a:ea typeface="Times New Roman" panose="02020603050405020304" pitchFamily="18" charset="0"/>
              </a:rPr>
              <a:t>Sanlúcar de Barrameda, à l’embouchure du Guadalquivir   </a:t>
            </a:r>
            <a:r>
              <a:rPr lang="fr-FR" sz="1600" b="1" dirty="0">
                <a:solidFill>
                  <a:srgbClr val="FF0000"/>
                </a:solidFill>
                <a:effectLst/>
                <a:latin typeface="Times New Roman" panose="02020603050405020304" pitchFamily="18" charset="0"/>
                <a:ea typeface="Times New Roman" panose="02020603050405020304" pitchFamily="18" charset="0"/>
              </a:rPr>
              <a:t>DR</a:t>
            </a:r>
            <a:endParaRPr lang="fr-FR" sz="1600" b="1" dirty="0"/>
          </a:p>
        </p:txBody>
      </p:sp>
      <p:pic>
        <p:nvPicPr>
          <p:cNvPr id="5" name="Espace réservé du contenu 4">
            <a:extLst>
              <a:ext uri="{FF2B5EF4-FFF2-40B4-BE49-F238E27FC236}">
                <a16:creationId xmlns:a16="http://schemas.microsoft.com/office/drawing/2014/main" id="{1D1F7242-EE90-99D0-F9E1-4CA989874C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51923" y="1498153"/>
            <a:ext cx="6099840" cy="5184000"/>
          </a:xfrm>
        </p:spPr>
      </p:pic>
    </p:spTree>
    <p:extLst>
      <p:ext uri="{BB962C8B-B14F-4D97-AF65-F5344CB8AC3E}">
        <p14:creationId xmlns:p14="http://schemas.microsoft.com/office/powerpoint/2010/main" val="25406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A492E-0BB1-B7A4-ADA2-71B5EFF4E7ED}"/>
              </a:ext>
            </a:extLst>
          </p:cNvPr>
          <p:cNvSpPr>
            <a:spLocks noGrp="1"/>
          </p:cNvSpPr>
          <p:nvPr>
            <p:ph type="title"/>
          </p:nvPr>
        </p:nvSpPr>
        <p:spPr>
          <a:xfrm>
            <a:off x="109330" y="153192"/>
            <a:ext cx="10515600" cy="1325563"/>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Réplique de </a:t>
            </a:r>
            <a:r>
              <a:rPr lang="fr-FR" sz="2800" b="1" i="1" dirty="0">
                <a:solidFill>
                  <a:srgbClr val="FF0000"/>
                </a:solidFill>
                <a:latin typeface="Times New Roman" panose="02020603050405020304" pitchFamily="18" charset="0"/>
                <a:cs typeface="Times New Roman" panose="02020603050405020304" pitchFamily="18" charset="0"/>
              </a:rPr>
              <a:t>la Victoria   </a:t>
            </a:r>
            <a:r>
              <a:rPr lang="fr-FR" sz="2800" b="1" dirty="0">
                <a:solidFill>
                  <a:srgbClr val="FF0000"/>
                </a:solidFill>
                <a:latin typeface="Times New Roman" panose="02020603050405020304" pitchFamily="18" charset="0"/>
                <a:cs typeface="Times New Roman" panose="02020603050405020304" pitchFamily="18" charset="0"/>
              </a:rPr>
              <a:t>2005     </a:t>
            </a:r>
            <a:r>
              <a:rPr lang="fr-FR" sz="1800" b="1" i="0" dirty="0">
                <a:solidFill>
                  <a:srgbClr val="FF0000"/>
                </a:solidFill>
                <a:effectLst/>
                <a:highlight>
                  <a:srgbClr val="F8F9FA"/>
                </a:highlight>
                <a:latin typeface="Times New Roman" panose="02020603050405020304" pitchFamily="18" charset="0"/>
                <a:cs typeface="Times New Roman" panose="02020603050405020304" pitchFamily="18" charset="0"/>
              </a:rPr>
              <a:t>Photograph</a:t>
            </a:r>
            <a:r>
              <a:rPr lang="fr-FR" sz="1800" b="1" dirty="0">
                <a:solidFill>
                  <a:srgbClr val="FF0000"/>
                </a:solidFill>
                <a:highlight>
                  <a:srgbClr val="F8F9FA"/>
                </a:highlight>
                <a:latin typeface="Times New Roman" panose="02020603050405020304" pitchFamily="18" charset="0"/>
                <a:cs typeface="Times New Roman" panose="02020603050405020304" pitchFamily="18" charset="0"/>
              </a:rPr>
              <a:t>iée </a:t>
            </a:r>
            <a:r>
              <a:rPr lang="fr-FR" sz="1800" b="1" i="0" dirty="0">
                <a:solidFill>
                  <a:srgbClr val="FF0000"/>
                </a:solidFill>
                <a:effectLst>
                  <a:outerShdw blurRad="38100" dist="38100" dir="2700000" algn="tl">
                    <a:srgbClr val="000000">
                      <a:alpha val="43137"/>
                    </a:srgbClr>
                  </a:outerShdw>
                </a:effectLst>
                <a:highlight>
                  <a:srgbClr val="F8F9FA"/>
                </a:highlight>
                <a:latin typeface="Times New Roman" panose="02020603050405020304" pitchFamily="18" charset="0"/>
                <a:cs typeface="Times New Roman" panose="02020603050405020304" pitchFamily="18" charset="0"/>
              </a:rPr>
              <a:t> à</a:t>
            </a:r>
            <a:r>
              <a:rPr lang="fr-FR" sz="1800" b="1" dirty="0">
                <a:solidFill>
                  <a:srgbClr val="FF0000"/>
                </a:solidFill>
                <a:effectLst>
                  <a:outerShdw blurRad="38100" dist="38100" dir="2700000" algn="tl">
                    <a:srgbClr val="000000">
                      <a:alpha val="43137"/>
                    </a:srgbClr>
                  </a:outerShdw>
                </a:effectLst>
                <a:highlight>
                  <a:srgbClr val="F8F9FA"/>
                </a:highlight>
                <a:latin typeface="Times New Roman" panose="02020603050405020304" pitchFamily="18" charset="0"/>
                <a:cs typeface="Times New Roman" panose="02020603050405020304" pitchFamily="18" charset="0"/>
              </a:rPr>
              <a:t>  Nagoya </a:t>
            </a:r>
            <a:r>
              <a:rPr lang="fr-FR" sz="1800" b="1" i="0" dirty="0">
                <a:solidFill>
                  <a:srgbClr val="FF0000"/>
                </a:solidFill>
                <a:effectLst/>
                <a:highlight>
                  <a:srgbClr val="F8F9FA"/>
                </a:highlight>
                <a:latin typeface="Times New Roman" panose="02020603050405020304" pitchFamily="18" charset="0"/>
                <a:cs typeface="Times New Roman" panose="02020603050405020304" pitchFamily="18" charset="0"/>
              </a:rPr>
              <a:t>(Japon) </a:t>
            </a:r>
            <a:r>
              <a:rPr lang="fr-FR" sz="1600" b="1" i="0" dirty="0">
                <a:solidFill>
                  <a:srgbClr val="FF0000"/>
                </a:solidFill>
                <a:effectLst/>
                <a:highlight>
                  <a:srgbClr val="F8F9FA"/>
                </a:highlight>
                <a:latin typeface="Times New Roman" panose="02020603050405020304" pitchFamily="18" charset="0"/>
                <a:cs typeface="Times New Roman" panose="02020603050405020304" pitchFamily="18" charset="0"/>
              </a:rPr>
              <a:t>DR</a:t>
            </a:r>
            <a:endParaRPr lang="fr-FR" sz="1600" b="1" dirty="0">
              <a:solidFill>
                <a:srgbClr val="FF0000"/>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FB23C9E3-25E9-44DB-0082-5010B2C8B0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6262" y="1232808"/>
            <a:ext cx="7296000" cy="5472000"/>
          </a:xfrm>
        </p:spPr>
      </p:pic>
    </p:spTree>
    <p:extLst>
      <p:ext uri="{BB962C8B-B14F-4D97-AF65-F5344CB8AC3E}">
        <p14:creationId xmlns:p14="http://schemas.microsoft.com/office/powerpoint/2010/main" val="3320767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7F0561-E120-B081-3870-197D382822E3}"/>
              </a:ext>
            </a:extLst>
          </p:cNvPr>
          <p:cNvSpPr>
            <a:spLocks noGrp="1"/>
          </p:cNvSpPr>
          <p:nvPr>
            <p:ph type="title"/>
          </p:nvPr>
        </p:nvSpPr>
        <p:spPr/>
        <p:txBody>
          <a:bodyPr>
            <a:normAutofit/>
          </a:bodyPr>
          <a:lstStyle/>
          <a:p>
            <a:r>
              <a:rPr lang="fr-FR" sz="2800" b="1" dirty="0">
                <a:solidFill>
                  <a:srgbClr val="000099"/>
                </a:solidFill>
                <a:latin typeface="Times New Roman" panose="02020603050405020304" pitchFamily="18" charset="0"/>
                <a:cs typeface="Times New Roman" panose="02020603050405020304" pitchFamily="18" charset="0"/>
              </a:rPr>
              <a:t>Le partage du monde entre l’Espagne et le Portugal au XVIIe siècle </a:t>
            </a:r>
          </a:p>
        </p:txBody>
      </p:sp>
      <p:pic>
        <p:nvPicPr>
          <p:cNvPr id="5" name="Espace réservé du contenu 4">
            <a:extLst>
              <a:ext uri="{FF2B5EF4-FFF2-40B4-BE49-F238E27FC236}">
                <a16:creationId xmlns:a16="http://schemas.microsoft.com/office/drawing/2014/main" id="{B44B7007-5494-16B3-7821-836FD29AB5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7203" y="1525797"/>
            <a:ext cx="10137593" cy="5148000"/>
          </a:xfrm>
        </p:spPr>
      </p:pic>
    </p:spTree>
    <p:extLst>
      <p:ext uri="{BB962C8B-B14F-4D97-AF65-F5344CB8AC3E}">
        <p14:creationId xmlns:p14="http://schemas.microsoft.com/office/powerpoint/2010/main" val="4176554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6EE25-802D-8F9F-1A7F-B990BC91DC03}"/>
              </a:ext>
            </a:extLst>
          </p:cNvPr>
          <p:cNvSpPr>
            <a:spLocks noGrp="1"/>
          </p:cNvSpPr>
          <p:nvPr>
            <p:ph type="title"/>
          </p:nvPr>
        </p:nvSpPr>
        <p:spPr/>
        <p:txBody>
          <a:bodyPr/>
          <a:lstStyle/>
          <a:p>
            <a:r>
              <a:rPr lang="fr-FR" dirty="0"/>
              <a:t>                      </a:t>
            </a:r>
            <a:r>
              <a:rPr lang="fr-FR" sz="2800" b="1" dirty="0">
                <a:solidFill>
                  <a:srgbClr val="FF0000"/>
                </a:solidFill>
              </a:rPr>
              <a:t>Sir Francis Drake (1540-1596)      </a:t>
            </a:r>
            <a:r>
              <a:rPr lang="fr-FR" sz="1600" b="1" dirty="0">
                <a:solidFill>
                  <a:srgbClr val="FF0000"/>
                </a:solidFill>
              </a:rPr>
              <a:t>DR</a:t>
            </a:r>
          </a:p>
        </p:txBody>
      </p:sp>
      <p:pic>
        <p:nvPicPr>
          <p:cNvPr id="5" name="Espace réservé du contenu 4">
            <a:extLst>
              <a:ext uri="{FF2B5EF4-FFF2-40B4-BE49-F238E27FC236}">
                <a16:creationId xmlns:a16="http://schemas.microsoft.com/office/drawing/2014/main" id="{49AF5F0C-B471-103B-2D9C-6A281ED601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8492" y="1446078"/>
            <a:ext cx="5325271" cy="5292000"/>
          </a:xfrm>
        </p:spPr>
      </p:pic>
    </p:spTree>
    <p:extLst>
      <p:ext uri="{BB962C8B-B14F-4D97-AF65-F5344CB8AC3E}">
        <p14:creationId xmlns:p14="http://schemas.microsoft.com/office/powerpoint/2010/main" val="1937964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075F86-A4A3-1986-A668-045290EAF5AE}"/>
              </a:ext>
            </a:extLst>
          </p:cNvPr>
          <p:cNvSpPr>
            <a:spLocks noGrp="1"/>
          </p:cNvSpPr>
          <p:nvPr>
            <p:ph type="title"/>
          </p:nvPr>
        </p:nvSpPr>
        <p:spPr/>
        <p:txBody>
          <a:bodyPr/>
          <a:lstStyle/>
          <a:p>
            <a:r>
              <a:rPr lang="fr-FR" dirty="0"/>
              <a:t>            </a:t>
            </a:r>
            <a:r>
              <a:rPr lang="fr-FR" sz="2800" b="1" dirty="0">
                <a:solidFill>
                  <a:srgbClr val="FF0000"/>
                </a:solidFill>
                <a:latin typeface="Times New Roman" panose="02020603050405020304" pitchFamily="18" charset="0"/>
                <a:cs typeface="Times New Roman" panose="02020603050405020304" pitchFamily="18" charset="0"/>
              </a:rPr>
              <a:t>La circumnavigation de Francis Drake</a:t>
            </a:r>
          </a:p>
        </p:txBody>
      </p:sp>
      <p:pic>
        <p:nvPicPr>
          <p:cNvPr id="5" name="Espace réservé du contenu 4">
            <a:extLst>
              <a:ext uri="{FF2B5EF4-FFF2-40B4-BE49-F238E27FC236}">
                <a16:creationId xmlns:a16="http://schemas.microsoft.com/office/drawing/2014/main" id="{9AE7BFED-2DE1-AE99-C5A8-30DC2E4E77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031" y="1596875"/>
            <a:ext cx="11691937" cy="4896000"/>
          </a:xfrm>
        </p:spPr>
      </p:pic>
    </p:spTree>
    <p:extLst>
      <p:ext uri="{BB962C8B-B14F-4D97-AF65-F5344CB8AC3E}">
        <p14:creationId xmlns:p14="http://schemas.microsoft.com/office/powerpoint/2010/main" val="77602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10E79A-BDDC-B706-4E1B-3129AD64CF5A}"/>
              </a:ext>
            </a:extLst>
          </p:cNvPr>
          <p:cNvSpPr>
            <a:spLocks noGrp="1"/>
          </p:cNvSpPr>
          <p:nvPr>
            <p:ph type="title"/>
          </p:nvPr>
        </p:nvSpPr>
        <p:spPr/>
        <p:txBody>
          <a:bodyPr/>
          <a:lstStyle/>
          <a:p>
            <a:r>
              <a:rPr lang="fr-FR" dirty="0"/>
              <a:t>                  </a:t>
            </a:r>
            <a:r>
              <a:rPr lang="fr-FR" sz="2800" b="1" dirty="0">
                <a:solidFill>
                  <a:srgbClr val="000099"/>
                </a:solidFill>
                <a:latin typeface="Times New Roman" panose="02020603050405020304" pitchFamily="18" charset="0"/>
                <a:cs typeface="Times New Roman" panose="02020603050405020304" pitchFamily="18" charset="0"/>
              </a:rPr>
              <a:t>Thomas Cavendish (1560-1592)</a:t>
            </a:r>
            <a:endParaRPr lang="fr-FR" dirty="0">
              <a:solidFill>
                <a:srgbClr val="000099"/>
              </a:solidFill>
            </a:endParaRPr>
          </a:p>
        </p:txBody>
      </p:sp>
      <p:pic>
        <p:nvPicPr>
          <p:cNvPr id="5" name="Espace réservé du contenu 4">
            <a:extLst>
              <a:ext uri="{FF2B5EF4-FFF2-40B4-BE49-F238E27FC236}">
                <a16:creationId xmlns:a16="http://schemas.microsoft.com/office/drawing/2014/main" id="{98F463DB-760E-52C2-1B37-4C9FC8ACA9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4555" y="1791872"/>
            <a:ext cx="4036560" cy="5004000"/>
          </a:xfrm>
        </p:spPr>
      </p:pic>
    </p:spTree>
    <p:extLst>
      <p:ext uri="{BB962C8B-B14F-4D97-AF65-F5344CB8AC3E}">
        <p14:creationId xmlns:p14="http://schemas.microsoft.com/office/powerpoint/2010/main" val="2951435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013450-07C3-2FBF-5597-D5FA39C88E70}"/>
              </a:ext>
            </a:extLst>
          </p:cNvPr>
          <p:cNvSpPr>
            <a:spLocks noGrp="1"/>
          </p:cNvSpPr>
          <p:nvPr>
            <p:ph type="title"/>
          </p:nvPr>
        </p:nvSpPr>
        <p:spPr/>
        <p:txBody>
          <a:bodyPr/>
          <a:lstStyle/>
          <a:p>
            <a:r>
              <a:rPr lang="fr-FR" dirty="0"/>
              <a:t>         </a:t>
            </a:r>
            <a:r>
              <a:rPr lang="fr-FR" sz="2800" b="1" dirty="0">
                <a:solidFill>
                  <a:srgbClr val="000099"/>
                </a:solidFill>
                <a:latin typeface="Times New Roman" panose="02020603050405020304" pitchFamily="18" charset="0"/>
                <a:cs typeface="Times New Roman" panose="02020603050405020304" pitchFamily="18" charset="0"/>
              </a:rPr>
              <a:t>Deux parcours très similaires : Drake et Cavendish</a:t>
            </a:r>
          </a:p>
        </p:txBody>
      </p:sp>
      <p:pic>
        <p:nvPicPr>
          <p:cNvPr id="5" name="Espace réservé du contenu 4">
            <a:extLst>
              <a:ext uri="{FF2B5EF4-FFF2-40B4-BE49-F238E27FC236}">
                <a16:creationId xmlns:a16="http://schemas.microsoft.com/office/drawing/2014/main" id="{F8CF226B-7193-7113-DFC2-6087D39C14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8396" y="1452875"/>
            <a:ext cx="11489368" cy="5040000"/>
          </a:xfrm>
        </p:spPr>
      </p:pic>
    </p:spTree>
    <p:extLst>
      <p:ext uri="{BB962C8B-B14F-4D97-AF65-F5344CB8AC3E}">
        <p14:creationId xmlns:p14="http://schemas.microsoft.com/office/powerpoint/2010/main" val="501791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B932A1-F5B3-7764-8886-C5FECEABA001}"/>
              </a:ext>
            </a:extLst>
          </p:cNvPr>
          <p:cNvSpPr>
            <a:spLocks noGrp="1"/>
          </p:cNvSpPr>
          <p:nvPr>
            <p:ph type="title"/>
          </p:nvPr>
        </p:nvSpPr>
        <p:spPr/>
        <p:txBody>
          <a:bodyPr/>
          <a:lstStyle/>
          <a:p>
            <a:r>
              <a:rPr lang="fr-FR" dirty="0"/>
              <a:t>                      </a:t>
            </a:r>
            <a:r>
              <a:rPr lang="fr-FR" sz="2800" b="1" dirty="0">
                <a:solidFill>
                  <a:srgbClr val="FF0000"/>
                </a:solidFill>
                <a:latin typeface="Times New Roman" panose="02020603050405020304" pitchFamily="18" charset="0"/>
                <a:cs typeface="Times New Roman" panose="02020603050405020304" pitchFamily="18" charset="0"/>
              </a:rPr>
              <a:t>William Dampier (1651-1715)</a:t>
            </a:r>
          </a:p>
        </p:txBody>
      </p:sp>
      <p:pic>
        <p:nvPicPr>
          <p:cNvPr id="5" name="Espace réservé du contenu 4">
            <a:extLst>
              <a:ext uri="{FF2B5EF4-FFF2-40B4-BE49-F238E27FC236}">
                <a16:creationId xmlns:a16="http://schemas.microsoft.com/office/drawing/2014/main" id="{D7F1CC86-CE9E-65B5-141B-E678452A2F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842" y="1345914"/>
            <a:ext cx="5400000" cy="5400000"/>
          </a:xfrm>
        </p:spPr>
      </p:pic>
    </p:spTree>
    <p:extLst>
      <p:ext uri="{BB962C8B-B14F-4D97-AF65-F5344CB8AC3E}">
        <p14:creationId xmlns:p14="http://schemas.microsoft.com/office/powerpoint/2010/main" val="3407804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DE1E93-6ED2-E094-B855-642FD5B59CEF}"/>
              </a:ext>
            </a:extLst>
          </p:cNvPr>
          <p:cNvSpPr>
            <a:spLocks noGrp="1"/>
          </p:cNvSpPr>
          <p:nvPr>
            <p:ph type="title"/>
          </p:nvPr>
        </p:nvSpPr>
        <p:spPr/>
        <p:txBody>
          <a:bodyPr/>
          <a:lstStyle/>
          <a:p>
            <a:r>
              <a:rPr lang="fr-FR" dirty="0"/>
              <a:t>                 </a:t>
            </a:r>
            <a:r>
              <a:rPr lang="fr-FR" sz="2800" b="1" dirty="0">
                <a:solidFill>
                  <a:srgbClr val="000099"/>
                </a:solidFill>
                <a:latin typeface="Times New Roman" panose="02020603050405020304" pitchFamily="18" charset="0"/>
                <a:cs typeface="Times New Roman" panose="02020603050405020304" pitchFamily="18" charset="0"/>
              </a:rPr>
              <a:t>L’ouvrage de William Dampier </a:t>
            </a:r>
            <a:r>
              <a:rPr lang="fr-FR" sz="1600" b="1" dirty="0">
                <a:solidFill>
                  <a:srgbClr val="FF0000"/>
                </a:solidFill>
                <a:latin typeface="Times New Roman" panose="02020603050405020304" pitchFamily="18" charset="0"/>
                <a:cs typeface="Times New Roman" panose="02020603050405020304" pitchFamily="18" charset="0"/>
              </a:rPr>
              <a:t>(en accès libre sur Google)</a:t>
            </a:r>
          </a:p>
        </p:txBody>
      </p:sp>
      <p:pic>
        <p:nvPicPr>
          <p:cNvPr id="8" name="Espace réservé du contenu 7">
            <a:extLst>
              <a:ext uri="{FF2B5EF4-FFF2-40B4-BE49-F238E27FC236}">
                <a16:creationId xmlns:a16="http://schemas.microsoft.com/office/drawing/2014/main" id="{C57F71F3-60A3-11D6-235C-FEAD2DEC8A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3766" y="1364990"/>
            <a:ext cx="8262078" cy="5364000"/>
          </a:xfrm>
        </p:spPr>
      </p:pic>
    </p:spTree>
    <p:extLst>
      <p:ext uri="{BB962C8B-B14F-4D97-AF65-F5344CB8AC3E}">
        <p14:creationId xmlns:p14="http://schemas.microsoft.com/office/powerpoint/2010/main" val="799979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00AB30-2D10-EB58-AB8B-AA2F5018A517}"/>
              </a:ext>
            </a:extLst>
          </p:cNvPr>
          <p:cNvSpPr>
            <a:spLocks noGrp="1"/>
          </p:cNvSpPr>
          <p:nvPr>
            <p:ph type="title"/>
          </p:nvPr>
        </p:nvSpPr>
        <p:spPr>
          <a:xfrm>
            <a:off x="901148" y="365125"/>
            <a:ext cx="10452652" cy="1325563"/>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Planche anatomique de Chambers (1728)</a:t>
            </a:r>
          </a:p>
        </p:txBody>
      </p:sp>
      <p:pic>
        <p:nvPicPr>
          <p:cNvPr id="5" name="Espace réservé du contenu 4">
            <a:extLst>
              <a:ext uri="{FF2B5EF4-FFF2-40B4-BE49-F238E27FC236}">
                <a16:creationId xmlns:a16="http://schemas.microsoft.com/office/drawing/2014/main" id="{B253FFEF-18B3-A9D4-409B-39A39E07C0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5272" y="1345912"/>
            <a:ext cx="7164000" cy="5399869"/>
          </a:xfrm>
        </p:spPr>
      </p:pic>
    </p:spTree>
    <p:extLst>
      <p:ext uri="{BB962C8B-B14F-4D97-AF65-F5344CB8AC3E}">
        <p14:creationId xmlns:p14="http://schemas.microsoft.com/office/powerpoint/2010/main" val="1617058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891F00-2A8A-6337-4FA0-A19F2893EE15}"/>
              </a:ext>
            </a:extLst>
          </p:cNvPr>
          <p:cNvSpPr>
            <a:spLocks noGrp="1"/>
          </p:cNvSpPr>
          <p:nvPr>
            <p:ph type="title"/>
          </p:nvPr>
        </p:nvSpPr>
        <p:spPr/>
        <p:txBody>
          <a:bodyPr>
            <a:normAutofit/>
          </a:bodyPr>
          <a:lstStyle/>
          <a:p>
            <a:r>
              <a:rPr lang="fr-FR" sz="2800" dirty="0">
                <a:latin typeface="Times New Roman" panose="02020603050405020304" pitchFamily="18" charset="0"/>
                <a:cs typeface="Times New Roman" panose="02020603050405020304" pitchFamily="18" charset="0"/>
              </a:rPr>
              <a:t>            </a:t>
            </a:r>
            <a:r>
              <a:rPr lang="fr-FR" sz="2800" b="1" dirty="0">
                <a:solidFill>
                  <a:srgbClr val="000099"/>
                </a:solidFill>
                <a:latin typeface="Times New Roman" panose="02020603050405020304" pitchFamily="18" charset="0"/>
                <a:cs typeface="Times New Roman" panose="02020603050405020304" pitchFamily="18" charset="0"/>
              </a:rPr>
              <a:t>Les instruments de navigation dans l’Encyclopédie</a:t>
            </a:r>
          </a:p>
        </p:txBody>
      </p:sp>
      <p:pic>
        <p:nvPicPr>
          <p:cNvPr id="7" name="Espace réservé du contenu 6">
            <a:extLst>
              <a:ext uri="{FF2B5EF4-FFF2-40B4-BE49-F238E27FC236}">
                <a16:creationId xmlns:a16="http://schemas.microsoft.com/office/drawing/2014/main" id="{92B1079D-042D-98F0-ECF0-A74E31CF26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1559" y="1386000"/>
            <a:ext cx="3633728" cy="5472000"/>
          </a:xfrm>
        </p:spPr>
      </p:pic>
    </p:spTree>
    <p:extLst>
      <p:ext uri="{BB962C8B-B14F-4D97-AF65-F5344CB8AC3E}">
        <p14:creationId xmlns:p14="http://schemas.microsoft.com/office/powerpoint/2010/main" val="1448227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B12223-446B-098C-AED2-76CD3A03533A}"/>
              </a:ext>
            </a:extLst>
          </p:cNvPr>
          <p:cNvSpPr>
            <a:spLocks noGrp="1"/>
          </p:cNvSpPr>
          <p:nvPr>
            <p:ph type="title"/>
          </p:nvPr>
        </p:nvSpPr>
        <p:spPr/>
        <p:txBody>
          <a:bodyPr>
            <a:normAutofit/>
          </a:bodyPr>
          <a:lstStyle/>
          <a:p>
            <a:r>
              <a:rPr lang="fr-FR" sz="2800" b="1">
                <a:solidFill>
                  <a:srgbClr val="FF0000"/>
                </a:solidFill>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Le commodore Anson, </a:t>
            </a:r>
            <a:r>
              <a:rPr lang="fr-FR" sz="2800" b="1">
                <a:solidFill>
                  <a:srgbClr val="FF0000"/>
                </a:solidFill>
                <a:latin typeface="Times New Roman" panose="02020603050405020304" pitchFamily="18" charset="0"/>
                <a:cs typeface="Times New Roman" panose="02020603050405020304" pitchFamily="18" charset="0"/>
              </a:rPr>
              <a:t>devenu Amiral DR</a:t>
            </a:r>
            <a:endParaRPr lang="fr-FR" sz="2800" b="1" dirty="0">
              <a:solidFill>
                <a:srgbClr val="FF0000"/>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B4A93AC6-65A5-3657-F024-8F9863B14F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6241" y="1555777"/>
            <a:ext cx="4124991" cy="5148000"/>
          </a:xfrm>
        </p:spPr>
      </p:pic>
    </p:spTree>
    <p:extLst>
      <p:ext uri="{BB962C8B-B14F-4D97-AF65-F5344CB8AC3E}">
        <p14:creationId xmlns:p14="http://schemas.microsoft.com/office/powerpoint/2010/main" val="1422826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06C2FC-7156-CDF5-73A6-91420D901C62}"/>
              </a:ext>
            </a:extLst>
          </p:cNvPr>
          <p:cNvSpPr>
            <a:spLocks noGrp="1"/>
          </p:cNvSpPr>
          <p:nvPr>
            <p:ph type="title"/>
          </p:nvPr>
        </p:nvSpPr>
        <p:spPr/>
        <p:txBody>
          <a:bodyPr/>
          <a:lstStyle/>
          <a:p>
            <a:r>
              <a:rPr lang="fr-FR" sz="2800" dirty="0">
                <a:latin typeface="Times New Roman" panose="02020603050405020304" pitchFamily="18" charset="0"/>
                <a:cs typeface="Times New Roman" panose="02020603050405020304" pitchFamily="18" charset="0"/>
              </a:rPr>
              <a:t>          </a:t>
            </a:r>
            <a:r>
              <a:rPr lang="fr-FR" sz="2800" b="1" dirty="0">
                <a:solidFill>
                  <a:srgbClr val="C00000"/>
                </a:solidFill>
                <a:latin typeface="Times New Roman" panose="02020603050405020304" pitchFamily="18" charset="0"/>
                <a:cs typeface="Times New Roman" panose="02020603050405020304" pitchFamily="18" charset="0"/>
              </a:rPr>
              <a:t>La traduction française du voyage d’Anson...</a:t>
            </a:r>
            <a:r>
              <a:rPr lang="fr-FR" sz="2000" b="1" dirty="0">
                <a:solidFill>
                  <a:srgbClr val="C00000"/>
                </a:solidFill>
                <a:latin typeface="Times New Roman" panose="02020603050405020304" pitchFamily="18" charset="0"/>
                <a:cs typeface="Times New Roman" panose="02020603050405020304" pitchFamily="18" charset="0"/>
              </a:rPr>
              <a:t>un « best seller »</a:t>
            </a:r>
          </a:p>
        </p:txBody>
      </p:sp>
      <p:pic>
        <p:nvPicPr>
          <p:cNvPr id="5" name="Espace réservé du contenu 4">
            <a:extLst>
              <a:ext uri="{FF2B5EF4-FFF2-40B4-BE49-F238E27FC236}">
                <a16:creationId xmlns:a16="http://schemas.microsoft.com/office/drawing/2014/main" id="{51F649FB-3D01-CF51-096C-08699F829F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9904" y="1315661"/>
            <a:ext cx="4488421" cy="5472000"/>
          </a:xfrm>
        </p:spPr>
      </p:pic>
    </p:spTree>
    <p:extLst>
      <p:ext uri="{BB962C8B-B14F-4D97-AF65-F5344CB8AC3E}">
        <p14:creationId xmlns:p14="http://schemas.microsoft.com/office/powerpoint/2010/main" val="2635025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70F135-DED6-A04B-1AC9-335F76E7F8DA}"/>
              </a:ext>
            </a:extLst>
          </p:cNvPr>
          <p:cNvSpPr>
            <a:spLocks noGrp="1"/>
          </p:cNvSpPr>
          <p:nvPr>
            <p:ph type="title"/>
          </p:nvPr>
        </p:nvSpPr>
        <p:spPr/>
        <p:txBody>
          <a:bodyPr>
            <a:normAutofit fontScale="90000"/>
          </a:bodyPr>
          <a:lstStyle/>
          <a:p>
            <a:br>
              <a:rPr lang="fr-FR" b="1" i="0" u="none" strike="noStrike" dirty="0">
                <a:solidFill>
                  <a:srgbClr val="202122"/>
                </a:solidFill>
                <a:effectLst/>
                <a:highlight>
                  <a:srgbClr val="FFFFFF"/>
                </a:highlight>
                <a:latin typeface="inherit"/>
                <a:hlinkClick r:id="rId2"/>
              </a:rPr>
            </a:br>
            <a:br>
              <a:rPr lang="fr-FR" sz="3100" b="1" i="0" dirty="0">
                <a:solidFill>
                  <a:srgbClr val="FF0000"/>
                </a:solidFill>
                <a:effectLst/>
                <a:highlight>
                  <a:srgbClr val="FFFFFF"/>
                </a:highlight>
                <a:latin typeface="Times New Roman" panose="02020603050405020304" pitchFamily="18" charset="0"/>
                <a:cs typeface="Times New Roman" panose="02020603050405020304" pitchFamily="18" charset="0"/>
              </a:rPr>
            </a:br>
            <a:r>
              <a:rPr lang="fr-FR" sz="3100" b="1" i="0" dirty="0">
                <a:solidFill>
                  <a:srgbClr val="FF0000"/>
                </a:solidFill>
                <a:effectLst/>
                <a:highlight>
                  <a:srgbClr val="FFFFFF"/>
                </a:highlight>
                <a:latin typeface="Times New Roman" panose="02020603050405020304" pitchFamily="18" charset="0"/>
                <a:cs typeface="Times New Roman" panose="02020603050405020304" pitchFamily="18" charset="0"/>
              </a:rPr>
              <a:t>                 Capture de la </a:t>
            </a:r>
            <a:r>
              <a:rPr lang="fr-FR" sz="3100" b="1" i="1" dirty="0">
                <a:solidFill>
                  <a:srgbClr val="FF0000"/>
                </a:solidFill>
                <a:effectLst/>
                <a:highlight>
                  <a:srgbClr val="FFFFFF"/>
                </a:highlight>
                <a:latin typeface="Times New Roman" panose="02020603050405020304" pitchFamily="18" charset="0"/>
                <a:cs typeface="Times New Roman" panose="02020603050405020304" pitchFamily="18" charset="0"/>
              </a:rPr>
              <a:t>Nuestra Señora de </a:t>
            </a:r>
            <a:r>
              <a:rPr lang="fr-FR" sz="3100" b="1" i="1" dirty="0" err="1">
                <a:solidFill>
                  <a:srgbClr val="FF0000"/>
                </a:solidFill>
                <a:effectLst/>
                <a:highlight>
                  <a:srgbClr val="FFFFFF"/>
                </a:highlight>
                <a:latin typeface="Times New Roman" panose="02020603050405020304" pitchFamily="18" charset="0"/>
                <a:cs typeface="Times New Roman" panose="02020603050405020304" pitchFamily="18" charset="0"/>
              </a:rPr>
              <a:t>Covadonga</a:t>
            </a:r>
            <a:r>
              <a:rPr lang="fr-FR" sz="3100" b="1" i="0" dirty="0">
                <a:solidFill>
                  <a:srgbClr val="FF0000"/>
                </a:solidFill>
                <a:effectLst/>
                <a:highlight>
                  <a:srgbClr val="FFFFFF"/>
                </a:highlight>
                <a:latin typeface="Times New Roman" panose="02020603050405020304" pitchFamily="18" charset="0"/>
                <a:cs typeface="Times New Roman" panose="02020603050405020304" pitchFamily="18" charset="0"/>
              </a:rPr>
              <a:t>  </a:t>
            </a:r>
            <a:br>
              <a:rPr lang="fr-FR" sz="3100" b="1" i="0" dirty="0">
                <a:solidFill>
                  <a:srgbClr val="FF0000"/>
                </a:solidFill>
                <a:effectLst/>
                <a:highlight>
                  <a:srgbClr val="FFFFFF"/>
                </a:highlight>
                <a:latin typeface="Times New Roman" panose="02020603050405020304" pitchFamily="18" charset="0"/>
                <a:cs typeface="Times New Roman" panose="02020603050405020304" pitchFamily="18" charset="0"/>
              </a:rPr>
            </a:br>
            <a:r>
              <a:rPr lang="fr-FR" sz="2700" b="1" i="0" dirty="0">
                <a:solidFill>
                  <a:srgbClr val="000099"/>
                </a:solidFill>
                <a:effectLst/>
                <a:highlight>
                  <a:srgbClr val="FFFFFF"/>
                </a:highlight>
                <a:latin typeface="Times New Roman" panose="02020603050405020304" pitchFamily="18" charset="0"/>
                <a:cs typeface="Times New Roman" panose="02020603050405020304" pitchFamily="18" charset="0"/>
              </a:rPr>
              <a:t>(</a:t>
            </a:r>
            <a:r>
              <a:rPr lang="fr-FR" sz="2700" b="1" i="0" u="none" strike="noStrike" dirty="0">
                <a:solidFill>
                  <a:srgbClr val="000099"/>
                </a:solidFill>
                <a:effectLst/>
                <a:highlight>
                  <a:srgbClr val="FFFFFF"/>
                </a:highlight>
                <a:latin typeface="Times New Roman" panose="02020603050405020304" pitchFamily="18" charset="0"/>
                <a:cs typeface="Times New Roman" panose="02020603050405020304" pitchFamily="18" charset="0"/>
                <a:hlinkClick r:id="rId3" tooltip="Samuel Scott">
                  <a:extLst>
                    <a:ext uri="{A12FA001-AC4F-418D-AE19-62706E023703}">
                      <ahyp:hlinkClr xmlns:ahyp="http://schemas.microsoft.com/office/drawing/2018/hyperlinkcolor" val="tx"/>
                    </a:ext>
                  </a:extLst>
                </a:hlinkClick>
              </a:rPr>
              <a:t>Samuel Scott</a:t>
            </a:r>
            <a:r>
              <a:rPr lang="fr-FR" sz="2700" b="1" i="0" dirty="0">
                <a:solidFill>
                  <a:srgbClr val="000099"/>
                </a:solidFill>
                <a:effectLst/>
                <a:highlight>
                  <a:srgbClr val="FFFFFF"/>
                </a:highlight>
                <a:latin typeface="Times New Roman" panose="02020603050405020304" pitchFamily="18" charset="0"/>
                <a:cs typeface="Times New Roman" panose="02020603050405020304" pitchFamily="18" charset="0"/>
              </a:rPr>
              <a:t> (1702-1772)   </a:t>
            </a:r>
            <a:r>
              <a:rPr lang="fr-FR" sz="2000" b="1" i="0" dirty="0">
                <a:solidFill>
                  <a:srgbClr val="000099"/>
                </a:solidFill>
                <a:effectLst/>
                <a:highlight>
                  <a:srgbClr val="FFFFFF"/>
                </a:highlight>
                <a:latin typeface="Times New Roman" panose="02020603050405020304" pitchFamily="18" charset="0"/>
                <a:cs typeface="Times New Roman" panose="02020603050405020304" pitchFamily="18" charset="0"/>
              </a:rPr>
              <a:t>DR</a:t>
            </a:r>
            <a:br>
              <a:rPr lang="fr-FR" b="0" i="0" dirty="0">
                <a:solidFill>
                  <a:srgbClr val="202122"/>
                </a:solidFill>
                <a:effectLst/>
                <a:highlight>
                  <a:srgbClr val="FFFFFF"/>
                </a:highlight>
                <a:latin typeface="Arial" panose="020B0604020202020204" pitchFamily="34" charset="0"/>
              </a:rPr>
            </a:br>
            <a:endParaRPr lang="fr-FR" dirty="0"/>
          </a:p>
        </p:txBody>
      </p:sp>
      <p:pic>
        <p:nvPicPr>
          <p:cNvPr id="6" name="Espace réservé du contenu 5">
            <a:extLst>
              <a:ext uri="{FF2B5EF4-FFF2-40B4-BE49-F238E27FC236}">
                <a16:creationId xmlns:a16="http://schemas.microsoft.com/office/drawing/2014/main" id="{ACE06A30-9D21-2776-E5FB-83F36E7D372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53535" y="1690688"/>
            <a:ext cx="7425449" cy="5040000"/>
          </a:xfrm>
        </p:spPr>
      </p:pic>
    </p:spTree>
    <p:extLst>
      <p:ext uri="{BB962C8B-B14F-4D97-AF65-F5344CB8AC3E}">
        <p14:creationId xmlns:p14="http://schemas.microsoft.com/office/powerpoint/2010/main" val="3008016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80FFCA-C36C-3DF3-9897-B216185EEF1D}"/>
              </a:ext>
            </a:extLst>
          </p:cNvPr>
          <p:cNvSpPr>
            <a:spLocks noGrp="1"/>
          </p:cNvSpPr>
          <p:nvPr>
            <p:ph type="title"/>
          </p:nvPr>
        </p:nvSpPr>
        <p:spPr/>
        <p:txBody>
          <a:bodyPr/>
          <a:lstStyle/>
          <a:p>
            <a:r>
              <a:rPr lang="fr-FR" b="1" dirty="0"/>
              <a:t>                          </a:t>
            </a:r>
            <a:r>
              <a:rPr lang="fr-FR" sz="2800" b="1" dirty="0">
                <a:solidFill>
                  <a:srgbClr val="000099"/>
                </a:solidFill>
                <a:latin typeface="Times New Roman" panose="02020603050405020304" pitchFamily="18" charset="0"/>
                <a:cs typeface="Times New Roman" panose="02020603050405020304" pitchFamily="18" charset="0"/>
              </a:rPr>
              <a:t>Un sextant de marine    </a:t>
            </a:r>
            <a:r>
              <a:rPr lang="fr-FR" sz="1800" b="1" dirty="0">
                <a:solidFill>
                  <a:srgbClr val="000099"/>
                </a:solidFill>
                <a:latin typeface="Times New Roman" panose="02020603050405020304" pitchFamily="18" charset="0"/>
                <a:cs typeface="Times New Roman" panose="02020603050405020304" pitchFamily="18" charset="0"/>
              </a:rPr>
              <a:t>DR </a:t>
            </a:r>
          </a:p>
        </p:txBody>
      </p:sp>
      <p:pic>
        <p:nvPicPr>
          <p:cNvPr id="5" name="Espace réservé du contenu 4">
            <a:extLst>
              <a:ext uri="{FF2B5EF4-FFF2-40B4-BE49-F238E27FC236}">
                <a16:creationId xmlns:a16="http://schemas.microsoft.com/office/drawing/2014/main" id="{532CB443-A59B-8877-252C-20E897079A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5682" y="1351891"/>
            <a:ext cx="5536309" cy="5400000"/>
          </a:xfrm>
        </p:spPr>
      </p:pic>
    </p:spTree>
    <p:extLst>
      <p:ext uri="{BB962C8B-B14F-4D97-AF65-F5344CB8AC3E}">
        <p14:creationId xmlns:p14="http://schemas.microsoft.com/office/powerpoint/2010/main" val="3181351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C9BFED-E2B0-7AC8-4150-125A3F79857E}"/>
              </a:ext>
            </a:extLst>
          </p:cNvPr>
          <p:cNvSpPr>
            <a:spLocks noGrp="1"/>
          </p:cNvSpPr>
          <p:nvPr>
            <p:ph type="title"/>
          </p:nvPr>
        </p:nvSpPr>
        <p:spPr/>
        <p:txBody>
          <a:bodyPr>
            <a:normAutofit/>
          </a:bodyPr>
          <a:lstStyle/>
          <a:p>
            <a:r>
              <a:rPr lang="fr-FR" sz="2800" dirty="0">
                <a:solidFill>
                  <a:srgbClr val="FF0000"/>
                </a:solidFill>
                <a:latin typeface="Times New Roman" panose="02020603050405020304" pitchFamily="18" charset="0"/>
                <a:cs typeface="Times New Roman" panose="02020603050405020304" pitchFamily="18" charset="0"/>
              </a:rPr>
              <a:t>     </a:t>
            </a:r>
            <a:r>
              <a:rPr lang="fr-FR" sz="2800" b="1" dirty="0">
                <a:solidFill>
                  <a:srgbClr val="0033CC"/>
                </a:solidFill>
                <a:latin typeface="Times New Roman" panose="02020603050405020304" pitchFamily="18" charset="0"/>
                <a:cs typeface="Times New Roman" panose="02020603050405020304" pitchFamily="18" charset="0"/>
              </a:rPr>
              <a:t>Chronomètre de marine de Ferdinand Berthoud (1763)  </a:t>
            </a:r>
            <a:r>
              <a:rPr lang="fr-FR" sz="1800" b="1" dirty="0">
                <a:solidFill>
                  <a:srgbClr val="0033CC"/>
                </a:solidFill>
                <a:latin typeface="Times New Roman" panose="02020603050405020304" pitchFamily="18" charset="0"/>
                <a:cs typeface="Times New Roman" panose="02020603050405020304" pitchFamily="18" charset="0"/>
              </a:rPr>
              <a:t>DR </a:t>
            </a:r>
          </a:p>
        </p:txBody>
      </p:sp>
      <p:pic>
        <p:nvPicPr>
          <p:cNvPr id="5" name="Espace réservé du contenu 4">
            <a:extLst>
              <a:ext uri="{FF2B5EF4-FFF2-40B4-BE49-F238E27FC236}">
                <a16:creationId xmlns:a16="http://schemas.microsoft.com/office/drawing/2014/main" id="{D40C31C5-13F3-7283-73D3-ACBF72DF73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7458" y="1291792"/>
            <a:ext cx="5400000" cy="5400000"/>
          </a:xfrm>
        </p:spPr>
      </p:pic>
    </p:spTree>
    <p:extLst>
      <p:ext uri="{BB962C8B-B14F-4D97-AF65-F5344CB8AC3E}">
        <p14:creationId xmlns:p14="http://schemas.microsoft.com/office/powerpoint/2010/main" val="1596391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1E24AF-1D83-C205-6FDC-23A813DA193B}"/>
              </a:ext>
            </a:extLst>
          </p:cNvPr>
          <p:cNvSpPr>
            <a:spLocks noGrp="1"/>
          </p:cNvSpPr>
          <p:nvPr>
            <p:ph type="title"/>
          </p:nvPr>
        </p:nvSpPr>
        <p:spPr/>
        <p:txBody>
          <a:bodyPr>
            <a:normAutofit/>
          </a:bodyPr>
          <a:lstStyle/>
          <a:p>
            <a:r>
              <a:rPr lang="fr-FR" sz="2800" b="0" i="0" dirty="0">
                <a:solidFill>
                  <a:srgbClr val="FF0000"/>
                </a:solidFill>
                <a:effectLst/>
                <a:latin typeface="Times New Roman" panose="02020603050405020304" pitchFamily="18" charset="0"/>
                <a:ea typeface="Yu Gothic UI Semilight" panose="020B0400000000000000" pitchFamily="34" charset="-128"/>
                <a:cs typeface="Times New Roman" panose="02020603050405020304" pitchFamily="18" charset="0"/>
              </a:rPr>
              <a:t>      </a:t>
            </a:r>
            <a:r>
              <a:rPr lang="fr-FR" sz="2800" b="1" i="0" dirty="0">
                <a:solidFill>
                  <a:srgbClr val="FF0000"/>
                </a:solidFill>
                <a:effectLst/>
                <a:latin typeface="Times New Roman" panose="02020603050405020304" pitchFamily="18" charset="0"/>
                <a:ea typeface="Yu Gothic UI Semilight" panose="020B0400000000000000" pitchFamily="34" charset="-128"/>
                <a:cs typeface="Times New Roman" panose="02020603050405020304" pitchFamily="18" charset="0"/>
              </a:rPr>
              <a:t>Portrait de Samuel Wallis    </a:t>
            </a:r>
            <a:r>
              <a:rPr lang="fr-FR" sz="2800" b="1" i="0" dirty="0">
                <a:solidFill>
                  <a:srgbClr val="0033CC"/>
                </a:solidFill>
                <a:effectLst/>
                <a:latin typeface="Times New Roman" panose="02020603050405020304" pitchFamily="18" charset="0"/>
                <a:ea typeface="Yu Gothic UI Semilight" panose="020B0400000000000000" pitchFamily="34" charset="-128"/>
                <a:cs typeface="Times New Roman" panose="02020603050405020304" pitchFamily="18" charset="0"/>
              </a:rPr>
              <a:t> </a:t>
            </a:r>
            <a:r>
              <a:rPr lang="fr-FR" sz="2400" b="0" i="0" dirty="0">
                <a:solidFill>
                  <a:srgbClr val="0033CC"/>
                </a:solidFill>
                <a:effectLst/>
                <a:latin typeface="Times New Roman" panose="02020603050405020304" pitchFamily="18" charset="0"/>
                <a:ea typeface="Yu Gothic UI Semilight" panose="020B0400000000000000" pitchFamily="34" charset="-128"/>
                <a:cs typeface="Times New Roman" panose="02020603050405020304" pitchFamily="18" charset="0"/>
              </a:rPr>
              <a:t>par </a:t>
            </a:r>
            <a:r>
              <a:rPr lang="fr-FR" sz="2400" b="0" i="0" u="none" strike="noStrike" dirty="0">
                <a:solidFill>
                  <a:srgbClr val="0033CC"/>
                </a:solidFill>
                <a:effectLst/>
                <a:latin typeface="Times New Roman" panose="02020603050405020304" pitchFamily="18" charset="0"/>
                <a:ea typeface="Yu Gothic UI Semilight" panose="020B0400000000000000" pitchFamily="34" charset="-128"/>
                <a:cs typeface="Times New Roman" panose="02020603050405020304" pitchFamily="18" charset="0"/>
                <a:hlinkClick r:id="rId2" tooltip="Henry Stubble (page inexistante)">
                  <a:extLst>
                    <a:ext uri="{A12FA001-AC4F-418D-AE19-62706E023703}">
                      <ahyp:hlinkClr xmlns:ahyp="http://schemas.microsoft.com/office/drawing/2018/hyperlinkcolor" val="tx"/>
                    </a:ext>
                  </a:extLst>
                </a:hlinkClick>
              </a:rPr>
              <a:t>Henry Stubble</a:t>
            </a:r>
            <a:r>
              <a:rPr lang="fr-FR" sz="2400" u="none" strike="noStrike" dirty="0">
                <a:solidFill>
                  <a:srgbClr val="0033CC"/>
                </a:solidFill>
                <a:latin typeface="Times New Roman" panose="02020603050405020304" pitchFamily="18" charset="0"/>
                <a:ea typeface="Yu Gothic UI Semilight" panose="020B0400000000000000" pitchFamily="34" charset="-128"/>
                <a:cs typeface="Times New Roman" panose="02020603050405020304" pitchFamily="18" charset="0"/>
              </a:rPr>
              <a:t> </a:t>
            </a:r>
            <a:r>
              <a:rPr lang="fr-FR" sz="2400" dirty="0">
                <a:solidFill>
                  <a:srgbClr val="0033CC"/>
                </a:solidFill>
                <a:latin typeface="Times New Roman" panose="02020603050405020304" pitchFamily="18" charset="0"/>
                <a:ea typeface="Yu Gothic UI Semilight" panose="020B0400000000000000" pitchFamily="34" charset="-128"/>
                <a:cs typeface="Times New Roman" panose="02020603050405020304" pitchFamily="18" charset="0"/>
              </a:rPr>
              <a:t>–</a:t>
            </a:r>
            <a:r>
              <a:rPr lang="fr-FR" sz="2400" b="0" i="0" dirty="0">
                <a:solidFill>
                  <a:srgbClr val="0033CC"/>
                </a:solidFill>
                <a:effectLst/>
                <a:latin typeface="Times New Roman" panose="02020603050405020304" pitchFamily="18" charset="0"/>
                <a:ea typeface="Yu Gothic UI Semilight" panose="020B0400000000000000" pitchFamily="34" charset="-128"/>
                <a:cs typeface="Times New Roman" panose="02020603050405020304" pitchFamily="18" charset="0"/>
              </a:rPr>
              <a:t> 1785</a:t>
            </a:r>
            <a:br>
              <a:rPr lang="fr-FR" sz="2800" b="0" i="0" dirty="0">
                <a:solidFill>
                  <a:srgbClr val="FF0000"/>
                </a:solidFill>
                <a:effectLst/>
                <a:latin typeface="Times New Roman" panose="02020603050405020304" pitchFamily="18" charset="0"/>
                <a:ea typeface="Yu Gothic UI Semilight" panose="020B0400000000000000" pitchFamily="34" charset="-128"/>
                <a:cs typeface="Times New Roman" panose="02020603050405020304" pitchFamily="18" charset="0"/>
              </a:rPr>
            </a:br>
            <a:r>
              <a:rPr lang="fr-FR" sz="2800" b="0" i="0" dirty="0">
                <a:solidFill>
                  <a:srgbClr val="FF0000"/>
                </a:solidFill>
                <a:effectLst/>
                <a:latin typeface="Times New Roman" panose="02020603050405020304" pitchFamily="18" charset="0"/>
                <a:ea typeface="Yu Gothic UI Semilight" panose="020B0400000000000000" pitchFamily="34" charset="-128"/>
                <a:cs typeface="Times New Roman" panose="02020603050405020304" pitchFamily="18" charset="0"/>
              </a:rPr>
              <a:t>  </a:t>
            </a:r>
            <a:r>
              <a:rPr lang="fr-FR" sz="1600" b="0" i="0" dirty="0">
                <a:solidFill>
                  <a:srgbClr val="0033CC"/>
                </a:solidFill>
                <a:effectLst/>
                <a:latin typeface="Times New Roman" panose="02020603050405020304" pitchFamily="18" charset="0"/>
                <a:cs typeface="Times New Roman" panose="02020603050405020304" pitchFamily="18" charset="0"/>
              </a:rPr>
              <a:t>National Library of </a:t>
            </a:r>
            <a:r>
              <a:rPr lang="fr-FR" sz="1600" b="0" i="0" dirty="0" err="1">
                <a:solidFill>
                  <a:srgbClr val="0033CC"/>
                </a:solidFill>
                <a:effectLst/>
                <a:latin typeface="Times New Roman" panose="02020603050405020304" pitchFamily="18" charset="0"/>
                <a:cs typeface="Times New Roman" panose="02020603050405020304" pitchFamily="18" charset="0"/>
              </a:rPr>
              <a:t>Australia</a:t>
            </a:r>
            <a:endParaRPr lang="fr-FR" sz="1600" dirty="0">
              <a:solidFill>
                <a:srgbClr val="0033CC"/>
              </a:solidFill>
              <a:latin typeface="Times New Roman" panose="02020603050405020304" pitchFamily="18" charset="0"/>
              <a:ea typeface="Yu Gothic UI Semilight" panose="020B0400000000000000" pitchFamily="34" charset="-128"/>
              <a:cs typeface="Times New Roman" panose="02020603050405020304" pitchFamily="18" charset="0"/>
            </a:endParaRPr>
          </a:p>
        </p:txBody>
      </p:sp>
      <p:pic>
        <p:nvPicPr>
          <p:cNvPr id="1026" name="Picture 2" descr="undefined">
            <a:extLst>
              <a:ext uri="{FF2B5EF4-FFF2-40B4-BE49-F238E27FC236}">
                <a16:creationId xmlns:a16="http://schemas.microsoft.com/office/drawing/2014/main" id="{167A8222-EA0B-EBEC-26FB-78F8CE3C6D6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47828" y="1330470"/>
            <a:ext cx="4696343" cy="543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685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629A91-D6A0-11AA-0C84-4D75D1D8576B}"/>
              </a:ext>
            </a:extLst>
          </p:cNvPr>
          <p:cNvSpPr>
            <a:spLocks noGrp="1"/>
          </p:cNvSpPr>
          <p:nvPr>
            <p:ph type="title"/>
          </p:nvPr>
        </p:nvSpPr>
        <p:spPr/>
        <p:txBody>
          <a:bodyPr>
            <a:normAutofit/>
          </a:bodyPr>
          <a:lstStyle/>
          <a:p>
            <a:r>
              <a:rPr lang="fr-FR" sz="2800" dirty="0">
                <a:solidFill>
                  <a:srgbClr val="FF0000"/>
                </a:solidFill>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1767 : Le capitaine Wallis mal accueilli à Tahiti</a:t>
            </a:r>
            <a:r>
              <a:rPr lang="fr-FR" sz="2800" dirty="0">
                <a:solidFill>
                  <a:srgbClr val="FF0000"/>
                </a:solidFill>
                <a:latin typeface="Times New Roman" panose="02020603050405020304" pitchFamily="18" charset="0"/>
                <a:cs typeface="Times New Roman" panose="02020603050405020304" pitchFamily="18" charset="0"/>
              </a:rPr>
              <a:t>...  </a:t>
            </a:r>
            <a:r>
              <a:rPr lang="fr-FR" sz="1600" b="1" dirty="0">
                <a:solidFill>
                  <a:srgbClr val="FF0000"/>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49A464E1-5F2B-2F35-BAAE-42F9D5856D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3730" y="1488875"/>
            <a:ext cx="6824117" cy="5004000"/>
          </a:xfrm>
        </p:spPr>
      </p:pic>
    </p:spTree>
    <p:extLst>
      <p:ext uri="{BB962C8B-B14F-4D97-AF65-F5344CB8AC3E}">
        <p14:creationId xmlns:p14="http://schemas.microsoft.com/office/powerpoint/2010/main" val="3108811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26710B-147E-2E8C-340A-FE560F48945C}"/>
              </a:ext>
            </a:extLst>
          </p:cNvPr>
          <p:cNvSpPr>
            <a:spLocks noGrp="1"/>
          </p:cNvSpPr>
          <p:nvPr>
            <p:ph type="title"/>
          </p:nvPr>
        </p:nvSpPr>
        <p:spPr/>
        <p:txBody>
          <a:bodyPr/>
          <a:lstStyle/>
          <a:p>
            <a:r>
              <a:rPr lang="fr-FR" sz="2800" b="1" dirty="0">
                <a:solidFill>
                  <a:srgbClr val="FF0000"/>
                </a:solidFill>
                <a:latin typeface="Times New Roman" panose="02020603050405020304" pitchFamily="18" charset="0"/>
                <a:cs typeface="Times New Roman" panose="02020603050405020304" pitchFamily="18" charset="0"/>
              </a:rPr>
              <a:t>              James Cook </a:t>
            </a:r>
            <a:r>
              <a:rPr lang="fr-FR" sz="2800" b="1" i="0" dirty="0">
                <a:solidFill>
                  <a:srgbClr val="FF0000"/>
                </a:solidFill>
                <a:effectLst/>
                <a:highlight>
                  <a:srgbClr val="F9F9F9"/>
                </a:highlight>
                <a:latin typeface="Times New Roman" panose="02020603050405020304" pitchFamily="18" charset="0"/>
                <a:cs typeface="Times New Roman" panose="02020603050405020304" pitchFamily="18" charset="0"/>
              </a:rPr>
              <a:t> </a:t>
            </a:r>
            <a:r>
              <a:rPr lang="fr-FR" sz="2400" b="0" i="0" dirty="0">
                <a:solidFill>
                  <a:srgbClr val="202122"/>
                </a:solidFill>
                <a:effectLst/>
                <a:highlight>
                  <a:srgbClr val="F9F9F9"/>
                </a:highlight>
                <a:latin typeface="Times New Roman" panose="02020603050405020304" pitchFamily="18" charset="0"/>
                <a:cs typeface="Times New Roman" panose="02020603050405020304" pitchFamily="18" charset="0"/>
              </a:rPr>
              <a:t>par </a:t>
            </a:r>
            <a:r>
              <a:rPr lang="fr-FR" sz="2400" b="0" i="0" u="none" strike="noStrike" dirty="0">
                <a:effectLst/>
                <a:highlight>
                  <a:srgbClr val="F9F9F9"/>
                </a:highlight>
                <a:latin typeface="Times New Roman" panose="02020603050405020304" pitchFamily="18" charset="0"/>
                <a:cs typeface="Times New Roman" panose="02020603050405020304" pitchFamily="18" charset="0"/>
                <a:hlinkClick r:id="rId2" tooltip="Nathaniel Dance-Holland"/>
              </a:rPr>
              <a:t>Nathaniel Dance-Holland</a:t>
            </a:r>
            <a:r>
              <a:rPr lang="fr-FR" sz="2400" b="0" i="0" dirty="0">
                <a:solidFill>
                  <a:srgbClr val="202122"/>
                </a:solidFill>
                <a:effectLst/>
                <a:highlight>
                  <a:srgbClr val="F9F9F9"/>
                </a:highlight>
                <a:latin typeface="Times New Roman" panose="02020603050405020304" pitchFamily="18" charset="0"/>
                <a:cs typeface="Times New Roman" panose="02020603050405020304" pitchFamily="18" charset="0"/>
              </a:rPr>
              <a:t> (1776).</a:t>
            </a:r>
            <a:endParaRPr lang="fr-FR" sz="2400" dirty="0">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254D7E9D-8010-F481-3F10-4CC7ADC3F23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6971" y="1329108"/>
            <a:ext cx="4278058" cy="5364000"/>
          </a:xfrm>
        </p:spPr>
      </p:pic>
    </p:spTree>
    <p:extLst>
      <p:ext uri="{BB962C8B-B14F-4D97-AF65-F5344CB8AC3E}">
        <p14:creationId xmlns:p14="http://schemas.microsoft.com/office/powerpoint/2010/main" val="3402790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4FD3F5-D9F6-6799-E092-BBD67B9147EE}"/>
              </a:ext>
            </a:extLst>
          </p:cNvPr>
          <p:cNvSpPr>
            <a:spLocks noGrp="1"/>
          </p:cNvSpPr>
          <p:nvPr>
            <p:ph type="title"/>
          </p:nvPr>
        </p:nvSpPr>
        <p:spPr/>
        <p:txBody>
          <a:bodyPr>
            <a:normAutofit/>
          </a:bodyPr>
          <a:lstStyle/>
          <a:p>
            <a:r>
              <a:rPr lang="fr-FR" sz="28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Les 3 voyages  du capitaine Cook </a:t>
            </a:r>
            <a:r>
              <a:rPr lang="fr-FR" dirty="0">
                <a:solidFill>
                  <a:srgbClr val="FF0000"/>
                </a:solidFill>
              </a:rPr>
              <a:t>: </a:t>
            </a:r>
            <a:r>
              <a:rPr lang="fr-FR" b="0" i="0" dirty="0">
                <a:solidFill>
                  <a:srgbClr val="202122"/>
                </a:solidFill>
                <a:effectLst/>
                <a:highlight>
                  <a:srgbClr val="FFFFFF"/>
                </a:highlight>
                <a:latin typeface="Arial" panose="020B0604020202020204" pitchFamily="34" charset="0"/>
              </a:rPr>
              <a:t> </a:t>
            </a:r>
            <a:r>
              <a:rPr lang="fr-FR" sz="1800" b="0" i="0" dirty="0">
                <a:solidFill>
                  <a:srgbClr val="202122"/>
                </a:solidFill>
                <a:effectLst/>
                <a:highlight>
                  <a:srgbClr val="FFFFFF"/>
                </a:highlight>
                <a:latin typeface="Times New Roman" panose="02020603050405020304" pitchFamily="18" charset="0"/>
                <a:cs typeface="Times New Roman" panose="02020603050405020304" pitchFamily="18" charset="0"/>
              </a:rPr>
              <a:t>Le premier voyage est en </a:t>
            </a:r>
            <a:r>
              <a:rPr lang="fr-FR" sz="1800" b="1" i="0" dirty="0">
                <a:solidFill>
                  <a:srgbClr val="FF0000"/>
                </a:solidFill>
                <a:effectLst/>
                <a:highlight>
                  <a:srgbClr val="FFFFFF"/>
                </a:highlight>
                <a:latin typeface="Times New Roman" panose="02020603050405020304" pitchFamily="18" charset="0"/>
                <a:cs typeface="Times New Roman" panose="02020603050405020304" pitchFamily="18" charset="0"/>
              </a:rPr>
              <a:t>rouge</a:t>
            </a:r>
            <a:r>
              <a:rPr lang="fr-FR" sz="1800" b="0" i="0" dirty="0">
                <a:solidFill>
                  <a:srgbClr val="202122"/>
                </a:solidFill>
                <a:effectLst/>
                <a:highlight>
                  <a:srgbClr val="FFFFFF"/>
                </a:highlight>
                <a:latin typeface="Times New Roman" panose="02020603050405020304" pitchFamily="18" charset="0"/>
                <a:cs typeface="Times New Roman" panose="02020603050405020304" pitchFamily="18" charset="0"/>
              </a:rPr>
              <a:t>, le second en </a:t>
            </a:r>
            <a:r>
              <a:rPr lang="fr-FR" sz="1800" b="1" i="0" dirty="0">
                <a:solidFill>
                  <a:srgbClr val="008000"/>
                </a:solidFill>
                <a:effectLst/>
                <a:highlight>
                  <a:srgbClr val="FFFFFF"/>
                </a:highlight>
                <a:latin typeface="Times New Roman" panose="02020603050405020304" pitchFamily="18" charset="0"/>
                <a:cs typeface="Times New Roman" panose="02020603050405020304" pitchFamily="18" charset="0"/>
              </a:rPr>
              <a:t>vert</a:t>
            </a:r>
            <a:r>
              <a:rPr lang="fr-FR" sz="1800" b="0" i="0" dirty="0">
                <a:solidFill>
                  <a:srgbClr val="202122"/>
                </a:solidFill>
                <a:effectLst/>
                <a:highlight>
                  <a:srgbClr val="FFFFFF"/>
                </a:highlight>
                <a:latin typeface="Times New Roman" panose="02020603050405020304" pitchFamily="18" charset="0"/>
                <a:cs typeface="Times New Roman" panose="02020603050405020304" pitchFamily="18" charset="0"/>
              </a:rPr>
              <a:t> et le troisième en </a:t>
            </a:r>
            <a:r>
              <a:rPr lang="fr-FR" sz="1800" b="1" i="0" dirty="0">
                <a:solidFill>
                  <a:srgbClr val="0000FF"/>
                </a:solidFill>
                <a:effectLst/>
                <a:highlight>
                  <a:srgbClr val="FFFFFF"/>
                </a:highlight>
                <a:latin typeface="Times New Roman" panose="02020603050405020304" pitchFamily="18" charset="0"/>
                <a:cs typeface="Times New Roman" panose="02020603050405020304" pitchFamily="18" charset="0"/>
              </a:rPr>
              <a:t>bleu</a:t>
            </a:r>
            <a:r>
              <a:rPr lang="fr-FR" sz="1800" b="0" i="0" dirty="0">
                <a:solidFill>
                  <a:srgbClr val="202122"/>
                </a:solidFill>
                <a:effectLst/>
                <a:highlight>
                  <a:srgbClr val="FFFFFF"/>
                </a:highlight>
                <a:latin typeface="Times New Roman" panose="02020603050405020304" pitchFamily="18" charset="0"/>
                <a:cs typeface="Times New Roman" panose="02020603050405020304" pitchFamily="18" charset="0"/>
              </a:rPr>
              <a:t>. La route de l'équipage de Cook après sa mort est représentée par une ligne bleue en pointillés.</a:t>
            </a:r>
            <a:endParaRPr lang="fr-FR" sz="1800" dirty="0">
              <a:solidFill>
                <a:srgbClr val="FF0000"/>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06DA8A7D-9DB3-C770-D995-4E6CF96021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0238" y="1674000"/>
            <a:ext cx="10333562" cy="5184000"/>
          </a:xfrm>
        </p:spPr>
      </p:pic>
    </p:spTree>
    <p:extLst>
      <p:ext uri="{BB962C8B-B14F-4D97-AF65-F5344CB8AC3E}">
        <p14:creationId xmlns:p14="http://schemas.microsoft.com/office/powerpoint/2010/main" val="1900581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806598-FE25-DBC8-9D9D-3E8571AA32B8}"/>
              </a:ext>
            </a:extLst>
          </p:cNvPr>
          <p:cNvSpPr>
            <a:spLocks noGrp="1"/>
          </p:cNvSpPr>
          <p:nvPr>
            <p:ph type="title"/>
          </p:nvPr>
        </p:nvSpPr>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a:solidFill>
                  <a:srgbClr val="000099"/>
                </a:solidFill>
                <a:latin typeface="Times New Roman" panose="02020603050405020304" pitchFamily="18" charset="0"/>
                <a:cs typeface="Times New Roman" panose="02020603050405020304" pitchFamily="18" charset="0"/>
              </a:rPr>
              <a:t>James Cook et l’Endeavour</a:t>
            </a:r>
          </a:p>
        </p:txBody>
      </p:sp>
      <p:pic>
        <p:nvPicPr>
          <p:cNvPr id="5" name="Espace réservé du contenu 4">
            <a:extLst>
              <a:ext uri="{FF2B5EF4-FFF2-40B4-BE49-F238E27FC236}">
                <a16:creationId xmlns:a16="http://schemas.microsoft.com/office/drawing/2014/main" id="{B86E2519-D58C-0498-8273-7F57874185F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050902" y="1317069"/>
            <a:ext cx="5508000" cy="5508000"/>
          </a:xfrm>
        </p:spPr>
      </p:pic>
    </p:spTree>
    <p:extLst>
      <p:ext uri="{BB962C8B-B14F-4D97-AF65-F5344CB8AC3E}">
        <p14:creationId xmlns:p14="http://schemas.microsoft.com/office/powerpoint/2010/main" val="4010401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0256D-E3CA-E5C6-550C-37809BAC4287}"/>
              </a:ext>
            </a:extLst>
          </p:cNvPr>
          <p:cNvSpPr>
            <a:spLocks noGrp="1"/>
          </p:cNvSpPr>
          <p:nvPr>
            <p:ph type="title"/>
          </p:nvPr>
        </p:nvSpPr>
        <p:spPr>
          <a:xfrm>
            <a:off x="838200" y="365125"/>
            <a:ext cx="10515600" cy="1304649"/>
          </a:xfrm>
        </p:spPr>
        <p:txBody>
          <a:bodyPr/>
          <a:lstStyle/>
          <a:p>
            <a:r>
              <a:rPr lang="fr-FR" dirty="0"/>
              <a:t>         </a:t>
            </a:r>
            <a:r>
              <a:rPr lang="fr-FR" sz="2800" b="1" dirty="0">
                <a:solidFill>
                  <a:srgbClr val="000099"/>
                </a:solidFill>
                <a:latin typeface="Times New Roman" panose="02020603050405020304" pitchFamily="18" charset="0"/>
                <a:cs typeface="Times New Roman" panose="02020603050405020304" pitchFamily="18" charset="0"/>
              </a:rPr>
              <a:t>Une réplique de l’Endeavour </a:t>
            </a:r>
            <a:r>
              <a:rPr lang="fr-FR" sz="2400" dirty="0">
                <a:solidFill>
                  <a:srgbClr val="FF0000"/>
                </a:solidFill>
                <a:latin typeface="Times New Roman" panose="02020603050405020304" pitchFamily="18" charset="0"/>
                <a:cs typeface="Times New Roman" panose="02020603050405020304" pitchFamily="18" charset="0"/>
              </a:rPr>
              <a:t>(</a:t>
            </a:r>
            <a:r>
              <a:rPr lang="fr-FR" sz="2400" dirty="0" err="1">
                <a:solidFill>
                  <a:srgbClr val="FF0000"/>
                </a:solidFill>
                <a:latin typeface="Times New Roman" panose="02020603050405020304" pitchFamily="18" charset="0"/>
                <a:cs typeface="Times New Roman" panose="02020603050405020304" pitchFamily="18" charset="0"/>
              </a:rPr>
              <a:t>Cooktown</a:t>
            </a:r>
            <a:r>
              <a:rPr lang="fr-FR" sz="2400" dirty="0">
                <a:solidFill>
                  <a:srgbClr val="FF0000"/>
                </a:solidFill>
                <a:latin typeface="Times New Roman" panose="02020603050405020304" pitchFamily="18" charset="0"/>
                <a:cs typeface="Times New Roman" panose="02020603050405020304" pitchFamily="18" charset="0"/>
              </a:rPr>
              <a:t> - Queensland)</a:t>
            </a:r>
          </a:p>
        </p:txBody>
      </p:sp>
      <p:pic>
        <p:nvPicPr>
          <p:cNvPr id="5" name="Espace réservé du contenu 4">
            <a:extLst>
              <a:ext uri="{FF2B5EF4-FFF2-40B4-BE49-F238E27FC236}">
                <a16:creationId xmlns:a16="http://schemas.microsoft.com/office/drawing/2014/main" id="{B628BE68-8780-634E-FC4B-859D84042A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5875" y="1406074"/>
            <a:ext cx="7140249" cy="5328000"/>
          </a:xfrm>
        </p:spPr>
      </p:pic>
    </p:spTree>
    <p:extLst>
      <p:ext uri="{BB962C8B-B14F-4D97-AF65-F5344CB8AC3E}">
        <p14:creationId xmlns:p14="http://schemas.microsoft.com/office/powerpoint/2010/main" val="1161121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5D44EC-FF60-A614-749D-C30DB559E691}"/>
              </a:ext>
            </a:extLst>
          </p:cNvPr>
          <p:cNvSpPr>
            <a:spLocks noGrp="1"/>
          </p:cNvSpPr>
          <p:nvPr>
            <p:ph type="title"/>
          </p:nvPr>
        </p:nvSpPr>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Louis-Antoine de Bougainville</a:t>
            </a:r>
            <a:r>
              <a:rPr lang="fr-FR" sz="2800" dirty="0">
                <a:solidFill>
                  <a:srgbClr val="54595D"/>
                </a:solidFill>
                <a:highlight>
                  <a:srgbClr val="F8F9FA"/>
                </a:highlight>
                <a:latin typeface="Times New Roman" panose="02020603050405020304" pitchFamily="18" charset="0"/>
                <a:cs typeface="Times New Roman" panose="02020603050405020304" pitchFamily="18" charset="0"/>
              </a:rPr>
              <a:t>   </a:t>
            </a:r>
            <a:r>
              <a:rPr lang="fr-FR" sz="2000" b="0" i="0" u="none" strike="noStrike" dirty="0">
                <a:solidFill>
                  <a:srgbClr val="0033CC"/>
                </a:solidFill>
                <a:effectLst/>
                <a:highlight>
                  <a:srgbClr val="F8F9FA"/>
                </a:highlight>
                <a:latin typeface="Times New Roman" panose="02020603050405020304" pitchFamily="18" charset="0"/>
                <a:cs typeface="Times New Roman" panose="02020603050405020304" pitchFamily="18" charset="0"/>
                <a:hlinkClick r:id="rId2" tooltip="w:fr:Joseph Ducreux">
                  <a:extLst>
                    <a:ext uri="{A12FA001-AC4F-418D-AE19-62706E023703}">
                      <ahyp:hlinkClr xmlns:ahyp="http://schemas.microsoft.com/office/drawing/2018/hyperlinkcolor" val="tx"/>
                    </a:ext>
                  </a:extLst>
                </a:hlinkClick>
              </a:rPr>
              <a:t>Joseph Ducreux</a:t>
            </a:r>
            <a:r>
              <a:rPr lang="fr-FR" sz="2000" b="0" i="0" dirty="0">
                <a:solidFill>
                  <a:srgbClr val="0033CC"/>
                </a:solidFill>
                <a:effectLst/>
                <a:highlight>
                  <a:srgbClr val="F8F9FA"/>
                </a:highlight>
                <a:latin typeface="Times New Roman" panose="02020603050405020304" pitchFamily="18" charset="0"/>
                <a:cs typeface="Times New Roman" panose="02020603050405020304" pitchFamily="18" charset="0"/>
              </a:rPr>
              <a:t> — Château de Versailles</a:t>
            </a:r>
            <a:endParaRPr lang="fr-FR" sz="2000" dirty="0">
              <a:solidFill>
                <a:srgbClr val="0033CC"/>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6BCD1811-C7DC-D98E-81F2-CA40ECD068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98826" y="1350000"/>
            <a:ext cx="4380111" cy="5508000"/>
          </a:xfrm>
        </p:spPr>
      </p:pic>
    </p:spTree>
    <p:extLst>
      <p:ext uri="{BB962C8B-B14F-4D97-AF65-F5344CB8AC3E}">
        <p14:creationId xmlns:p14="http://schemas.microsoft.com/office/powerpoint/2010/main" val="191451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989F8-4B56-9614-A925-A6E7D2E95B80}"/>
              </a:ext>
            </a:extLst>
          </p:cNvPr>
          <p:cNvSpPr>
            <a:spLocks noGrp="1"/>
          </p:cNvSpPr>
          <p:nvPr>
            <p:ph type="title"/>
          </p:nvPr>
        </p:nvSpPr>
        <p:spPr/>
        <p:txBody>
          <a:bodyPr/>
          <a:lstStyle/>
          <a:p>
            <a:r>
              <a:rPr lang="fr-FR" dirty="0"/>
              <a:t>                 </a:t>
            </a:r>
            <a:r>
              <a:rPr lang="fr-FR" sz="2800" b="1" dirty="0">
                <a:solidFill>
                  <a:srgbClr val="0033CC"/>
                </a:solidFill>
                <a:latin typeface="Times New Roman" panose="02020603050405020304" pitchFamily="18" charset="0"/>
                <a:cs typeface="Times New Roman" panose="02020603050405020304" pitchFamily="18" charset="0"/>
              </a:rPr>
              <a:t>Arrivée de Bougainville à Tahiti        </a:t>
            </a:r>
            <a:r>
              <a:rPr lang="fr-FR" sz="1800" b="1" dirty="0">
                <a:solidFill>
                  <a:srgbClr val="FF0000"/>
                </a:solidFill>
              </a:rPr>
              <a:t>DR</a:t>
            </a:r>
          </a:p>
        </p:txBody>
      </p:sp>
      <p:pic>
        <p:nvPicPr>
          <p:cNvPr id="7" name="Espace réservé du contenu 6">
            <a:extLst>
              <a:ext uri="{FF2B5EF4-FFF2-40B4-BE49-F238E27FC236}">
                <a16:creationId xmlns:a16="http://schemas.microsoft.com/office/drawing/2014/main" id="{F7CAA15D-BCE7-7661-2AE5-1DEDA61162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7460" y="1345335"/>
            <a:ext cx="5400000" cy="5400000"/>
          </a:xfrm>
        </p:spPr>
      </p:pic>
    </p:spTree>
    <p:extLst>
      <p:ext uri="{BB962C8B-B14F-4D97-AF65-F5344CB8AC3E}">
        <p14:creationId xmlns:p14="http://schemas.microsoft.com/office/powerpoint/2010/main" val="4160015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2A239-6E98-881F-CE12-5661E3B1863A}"/>
              </a:ext>
            </a:extLst>
          </p:cNvPr>
          <p:cNvSpPr>
            <a:spLocks noGrp="1"/>
          </p:cNvSpPr>
          <p:nvPr>
            <p:ph type="title"/>
          </p:nvPr>
        </p:nvSpPr>
        <p:spPr/>
        <p:txBody>
          <a:bodyPr/>
          <a:lstStyle/>
          <a:p>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a:solidFill>
                  <a:srgbClr val="7030A0"/>
                </a:solidFill>
                <a:latin typeface="Times New Roman" panose="02020603050405020304" pitchFamily="18" charset="0"/>
                <a:cs typeface="Times New Roman" panose="02020603050405020304" pitchFamily="18" charset="0"/>
              </a:rPr>
              <a:t>La Bougainvillée            </a:t>
            </a:r>
            <a:r>
              <a:rPr lang="fr-FR" sz="1800" b="1" dirty="0">
                <a:solidFill>
                  <a:srgbClr val="7030A0"/>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4C7CAA11-A3DD-E572-1429-60F39BE649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6339" y="1432070"/>
            <a:ext cx="7844228" cy="5220000"/>
          </a:xfrm>
        </p:spPr>
      </p:pic>
    </p:spTree>
    <p:extLst>
      <p:ext uri="{BB962C8B-B14F-4D97-AF65-F5344CB8AC3E}">
        <p14:creationId xmlns:p14="http://schemas.microsoft.com/office/powerpoint/2010/main" val="928751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E88854-0856-2CC2-6257-28D6C64A5D2F}"/>
              </a:ext>
            </a:extLst>
          </p:cNvPr>
          <p:cNvSpPr>
            <a:spLocks noGrp="1"/>
          </p:cNvSpPr>
          <p:nvPr>
            <p:ph type="title"/>
          </p:nvPr>
        </p:nvSpPr>
        <p:spPr/>
        <p:txBody>
          <a:bodyPr>
            <a:normAutofit/>
          </a:bodyPr>
          <a:lstStyle/>
          <a:p>
            <a:r>
              <a:rPr lang="fr-FR" sz="2800" b="1" dirty="0">
                <a:solidFill>
                  <a:srgbClr val="0033CC"/>
                </a:solidFill>
                <a:latin typeface="Times New Roman" panose="02020603050405020304" pitchFamily="18" charset="0"/>
                <a:cs typeface="Times New Roman" panose="02020603050405020304" pitchFamily="18" charset="0"/>
              </a:rPr>
              <a:t>                                  Yves de Kerguelen   </a:t>
            </a:r>
            <a:r>
              <a:rPr lang="fr-FR" sz="1800" b="1" dirty="0">
                <a:solidFill>
                  <a:srgbClr val="0033CC"/>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5D85ECD0-F694-4627-5805-F6F4D788EA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7859" y="1363337"/>
            <a:ext cx="3734592" cy="5328000"/>
          </a:xfrm>
        </p:spPr>
      </p:pic>
    </p:spTree>
    <p:extLst>
      <p:ext uri="{BB962C8B-B14F-4D97-AF65-F5344CB8AC3E}">
        <p14:creationId xmlns:p14="http://schemas.microsoft.com/office/powerpoint/2010/main" val="1725566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55E8D-A8A7-D7EE-7994-343C358300AA}"/>
              </a:ext>
            </a:extLst>
          </p:cNvPr>
          <p:cNvSpPr>
            <a:spLocks noGrp="1"/>
          </p:cNvSpPr>
          <p:nvPr>
            <p:ph type="title"/>
          </p:nvPr>
        </p:nvSpPr>
        <p:spPr/>
        <p:txBody>
          <a:bodyPr/>
          <a:lstStyle/>
          <a:p>
            <a:r>
              <a:rPr lang="fr-FR" dirty="0"/>
              <a:t>                 </a:t>
            </a:r>
            <a:r>
              <a:rPr lang="fr-FR" sz="2800" b="1" dirty="0">
                <a:solidFill>
                  <a:srgbClr val="0033CC"/>
                </a:solidFill>
                <a:latin typeface="Times New Roman" panose="02020603050405020304" pitchFamily="18" charset="0"/>
                <a:cs typeface="Times New Roman" panose="02020603050405020304" pitchFamily="18" charset="0"/>
              </a:rPr>
              <a:t>Le débarquement à Port-Christmas   </a:t>
            </a:r>
            <a:r>
              <a:rPr lang="fr-FR" sz="1800" b="1" dirty="0">
                <a:solidFill>
                  <a:srgbClr val="0033CC"/>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7F4D244D-D54C-1BBA-6AF1-D5A92F2A41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4119" y="1311167"/>
            <a:ext cx="8796424" cy="5472000"/>
          </a:xfrm>
        </p:spPr>
      </p:pic>
    </p:spTree>
    <p:extLst>
      <p:ext uri="{BB962C8B-B14F-4D97-AF65-F5344CB8AC3E}">
        <p14:creationId xmlns:p14="http://schemas.microsoft.com/office/powerpoint/2010/main" val="249230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633828-731C-8BF4-AA47-6A64610D4475}"/>
              </a:ext>
            </a:extLst>
          </p:cNvPr>
          <p:cNvSpPr>
            <a:spLocks noGrp="1"/>
          </p:cNvSpPr>
          <p:nvPr>
            <p:ph type="title"/>
          </p:nvPr>
        </p:nvSpPr>
        <p:spPr/>
        <p:txBody>
          <a:bodyPr/>
          <a:lstStyle/>
          <a:p>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a:solidFill>
                  <a:srgbClr val="0033CC"/>
                </a:solidFill>
                <a:latin typeface="Times New Roman" panose="02020603050405020304" pitchFamily="18" charset="0"/>
                <a:cs typeface="Times New Roman" panose="02020603050405020304" pitchFamily="18" charset="0"/>
              </a:rPr>
              <a:t>Port-aux-Français </a:t>
            </a:r>
            <a:r>
              <a:rPr lang="fr-FR" sz="2800" b="1" dirty="0">
                <a:solidFill>
                  <a:srgbClr val="FF0000"/>
                </a:solidFill>
                <a:latin typeface="Times New Roman" panose="02020603050405020304" pitchFamily="18" charset="0"/>
                <a:cs typeface="Times New Roman" panose="02020603050405020304" pitchFamily="18" charset="0"/>
              </a:rPr>
              <a:t>    </a:t>
            </a:r>
            <a:r>
              <a:rPr lang="fr-FR" sz="1800" b="1" dirty="0">
                <a:solidFill>
                  <a:srgbClr val="FF0000"/>
                </a:solidFill>
                <a:latin typeface="Times New Roman" panose="02020603050405020304" pitchFamily="18" charset="0"/>
                <a:cs typeface="Times New Roman" panose="02020603050405020304" pitchFamily="18" charset="0"/>
              </a:rPr>
              <a:t>DR</a:t>
            </a:r>
          </a:p>
        </p:txBody>
      </p:sp>
      <p:pic>
        <p:nvPicPr>
          <p:cNvPr id="7" name="Espace réservé du contenu 6">
            <a:extLst>
              <a:ext uri="{FF2B5EF4-FFF2-40B4-BE49-F238E27FC236}">
                <a16:creationId xmlns:a16="http://schemas.microsoft.com/office/drawing/2014/main" id="{5098385C-D350-2B68-A39E-C4FAB9454D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259402" y="1525796"/>
            <a:ext cx="7673195" cy="511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745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C7925D-00D1-BF1C-7AC3-F1C4255E5C77}"/>
              </a:ext>
            </a:extLst>
          </p:cNvPr>
          <p:cNvSpPr>
            <a:spLocks noGrp="1"/>
          </p:cNvSpPr>
          <p:nvPr>
            <p:ph type="title"/>
          </p:nvPr>
        </p:nvSpPr>
        <p:spPr/>
        <p:txBody>
          <a:bodyPr>
            <a:normAutofit/>
          </a:bodyPr>
          <a:lstStyle/>
          <a:p>
            <a:r>
              <a:rPr lang="fr-FR" dirty="0"/>
              <a:t>     </a:t>
            </a:r>
            <a:r>
              <a:rPr lang="fr-FR" sz="2800" b="1" dirty="0">
                <a:solidFill>
                  <a:srgbClr val="FF0000"/>
                </a:solidFill>
                <a:latin typeface="Times New Roman" panose="02020603050405020304" pitchFamily="18" charset="0"/>
                <a:cs typeface="Times New Roman" panose="02020603050405020304" pitchFamily="18" charset="0"/>
              </a:rPr>
              <a:t>Portrait de La Pérouse     </a:t>
            </a:r>
            <a:r>
              <a:rPr lang="fr-FR" sz="2000" b="1" i="0" dirty="0">
                <a:solidFill>
                  <a:srgbClr val="000099"/>
                </a:solidFill>
                <a:effectLst/>
                <a:highlight>
                  <a:srgbClr val="FFFFFF"/>
                </a:highlight>
                <a:latin typeface="Times New Roman" panose="02020603050405020304" pitchFamily="18" charset="0"/>
                <a:cs typeface="Times New Roman" panose="02020603050405020304" pitchFamily="18" charset="0"/>
              </a:rPr>
              <a:t>Geneviève Brossard de Beaulieu 1778</a:t>
            </a:r>
            <a:br>
              <a:rPr lang="fr-FR" sz="2000" b="0" i="0" dirty="0">
                <a:effectLst/>
                <a:highlight>
                  <a:srgbClr val="FFFFFF"/>
                </a:highlight>
                <a:latin typeface="Linux Libertine"/>
              </a:rPr>
            </a:br>
            <a:endParaRPr lang="fr-FR" sz="2000" dirty="0"/>
          </a:p>
        </p:txBody>
      </p:sp>
      <p:pic>
        <p:nvPicPr>
          <p:cNvPr id="5" name="Espace réservé du contenu 4">
            <a:extLst>
              <a:ext uri="{FF2B5EF4-FFF2-40B4-BE49-F238E27FC236}">
                <a16:creationId xmlns:a16="http://schemas.microsoft.com/office/drawing/2014/main" id="{745CC3BD-8A24-66A8-078B-677E11DB20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8168" y="1233925"/>
            <a:ext cx="4371991" cy="5472000"/>
          </a:xfrm>
        </p:spPr>
      </p:pic>
    </p:spTree>
    <p:extLst>
      <p:ext uri="{BB962C8B-B14F-4D97-AF65-F5344CB8AC3E}">
        <p14:creationId xmlns:p14="http://schemas.microsoft.com/office/powerpoint/2010/main" val="2794415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931C32-5896-A6F1-3434-8B17DC872CE3}"/>
              </a:ext>
            </a:extLst>
          </p:cNvPr>
          <p:cNvSpPr>
            <a:spLocks noGrp="1"/>
          </p:cNvSpPr>
          <p:nvPr>
            <p:ph type="title"/>
          </p:nvPr>
        </p:nvSpPr>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a:solidFill>
                  <a:srgbClr val="000099"/>
                </a:solidFill>
                <a:latin typeface="Times New Roman" panose="02020603050405020304" pitchFamily="18" charset="0"/>
                <a:cs typeface="Times New Roman" panose="02020603050405020304" pitchFamily="18" charset="0"/>
              </a:rPr>
              <a:t>Louis XVI donnant ses instructions à La Pérouse</a:t>
            </a:r>
            <a:r>
              <a:rPr lang="fr-FR" sz="1100" b="0" i="0" dirty="0">
                <a:solidFill>
                  <a:srgbClr val="000099"/>
                </a:solidFill>
                <a:effectLst/>
                <a:highlight>
                  <a:srgbClr val="F8F9FA"/>
                </a:highlight>
                <a:latin typeface="Arial" panose="020B0604020202020204" pitchFamily="34" charset="0"/>
              </a:rPr>
              <a:t> </a:t>
            </a:r>
            <a:br>
              <a:rPr lang="fr-FR" sz="1100" b="0" i="0" dirty="0">
                <a:solidFill>
                  <a:srgbClr val="202122"/>
                </a:solidFill>
                <a:effectLst/>
                <a:highlight>
                  <a:srgbClr val="F8F9FA"/>
                </a:highlight>
                <a:latin typeface="Arial" panose="020B0604020202020204" pitchFamily="34" charset="0"/>
              </a:rPr>
            </a:br>
            <a:r>
              <a:rPr lang="fr-FR" sz="2400" b="0" i="0" u="none" strike="noStrike" dirty="0">
                <a:solidFill>
                  <a:srgbClr val="0033CC"/>
                </a:solidFill>
                <a:effectLst/>
                <a:latin typeface="Times New Roman" panose="02020603050405020304" pitchFamily="18" charset="0"/>
                <a:cs typeface="Times New Roman" panose="02020603050405020304" pitchFamily="18" charset="0"/>
                <a:hlinkClick r:id="rId2" tooltip="Nicolas-André Monsiau">
                  <a:extLst>
                    <a:ext uri="{A12FA001-AC4F-418D-AE19-62706E023703}">
                      <ahyp:hlinkClr xmlns:ahyp="http://schemas.microsoft.com/office/drawing/2018/hyperlinkcolor" val="tx"/>
                    </a:ext>
                  </a:extLst>
                </a:hlinkClick>
              </a:rPr>
              <a:t>Nicolas-André Monsiau</a:t>
            </a:r>
            <a:r>
              <a:rPr lang="fr-FR" sz="2400" b="0" i="0" dirty="0">
                <a:solidFill>
                  <a:srgbClr val="0033CC"/>
                </a:solidFill>
                <a:effectLst/>
                <a:highlight>
                  <a:srgbClr val="F8F9FA"/>
                </a:highlight>
                <a:latin typeface="Times New Roman" panose="02020603050405020304" pitchFamily="18" charset="0"/>
                <a:cs typeface="Times New Roman" panose="02020603050405020304" pitchFamily="18" charset="0"/>
              </a:rPr>
              <a:t> - 1817</a:t>
            </a:r>
            <a:endParaRPr lang="fr-FR" sz="2400" b="1" dirty="0">
              <a:solidFill>
                <a:srgbClr val="0033CC"/>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501A6DD3-B493-4EC1-8B3F-52B5B81CCE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84159" y="1690688"/>
            <a:ext cx="6712060" cy="5076000"/>
          </a:xfrm>
        </p:spPr>
      </p:pic>
    </p:spTree>
    <p:extLst>
      <p:ext uri="{BB962C8B-B14F-4D97-AF65-F5344CB8AC3E}">
        <p14:creationId xmlns:p14="http://schemas.microsoft.com/office/powerpoint/2010/main" val="2323962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522DB8-0E6C-E17C-527A-BF3378739225}"/>
              </a:ext>
            </a:extLst>
          </p:cNvPr>
          <p:cNvSpPr>
            <a:spLocks noGrp="1"/>
          </p:cNvSpPr>
          <p:nvPr>
            <p:ph type="title"/>
          </p:nvPr>
        </p:nvSpPr>
        <p:spPr>
          <a:xfrm>
            <a:off x="943708" y="294786"/>
            <a:ext cx="10515600" cy="1325563"/>
          </a:xfrm>
        </p:spPr>
        <p:txBody>
          <a:bodyPr>
            <a:normAutofit/>
          </a:bodyPr>
          <a:lstStyle/>
          <a:p>
            <a:r>
              <a:rPr lang="fr-FR" sz="2800" b="1" dirty="0">
                <a:solidFill>
                  <a:srgbClr val="0033CC"/>
                </a:solidFill>
                <a:latin typeface="Times New Roman" panose="02020603050405020304" pitchFamily="18" charset="0"/>
                <a:cs typeface="Times New Roman" panose="02020603050405020304" pitchFamily="18" charset="0"/>
              </a:rPr>
              <a:t>Une flûte de 1764 </a:t>
            </a:r>
            <a:r>
              <a:rPr lang="fr-FR" sz="1800" b="1" dirty="0">
                <a:solidFill>
                  <a:srgbClr val="0033CC"/>
                </a:solidFill>
                <a:latin typeface="Times New Roman" panose="02020603050405020304" pitchFamily="18" charset="0"/>
                <a:cs typeface="Times New Roman" panose="02020603050405020304" pitchFamily="18" charset="0"/>
              </a:rPr>
              <a:t>  DR</a:t>
            </a:r>
            <a:br>
              <a:rPr lang="fr-FR" sz="1800" b="1" dirty="0">
                <a:solidFill>
                  <a:srgbClr val="0033CC"/>
                </a:solidFill>
                <a:latin typeface="Times New Roman" panose="02020603050405020304" pitchFamily="18" charset="0"/>
                <a:cs typeface="Times New Roman" panose="02020603050405020304" pitchFamily="18" charset="0"/>
              </a:rPr>
            </a:br>
            <a:r>
              <a:rPr lang="fr-FR" sz="1800" dirty="0">
                <a:solidFill>
                  <a:srgbClr val="0033CC"/>
                </a:solidFill>
                <a:latin typeface="Times New Roman" panose="02020603050405020304" pitchFamily="18" charset="0"/>
                <a:cs typeface="Times New Roman" panose="02020603050405020304" pitchFamily="18" charset="0"/>
              </a:rPr>
              <a:t>Nicolas Ozanne</a:t>
            </a:r>
          </a:p>
        </p:txBody>
      </p:sp>
      <p:pic>
        <p:nvPicPr>
          <p:cNvPr id="5" name="Espace réservé du contenu 4">
            <a:extLst>
              <a:ext uri="{FF2B5EF4-FFF2-40B4-BE49-F238E27FC236}">
                <a16:creationId xmlns:a16="http://schemas.microsoft.com/office/drawing/2014/main" id="{4D78204B-01AB-084F-B201-DF20C85B6C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5997" y="45000"/>
            <a:ext cx="4310831" cy="6768000"/>
          </a:xfrm>
        </p:spPr>
      </p:pic>
    </p:spTree>
    <p:extLst>
      <p:ext uri="{BB962C8B-B14F-4D97-AF65-F5344CB8AC3E}">
        <p14:creationId xmlns:p14="http://schemas.microsoft.com/office/powerpoint/2010/main" val="2959090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65B49A-AC2F-2160-CE12-D8EFC064C99D}"/>
              </a:ext>
            </a:extLst>
          </p:cNvPr>
          <p:cNvSpPr>
            <a:spLocks noGrp="1"/>
          </p:cNvSpPr>
          <p:nvPr>
            <p:ph type="title"/>
          </p:nvPr>
        </p:nvSpPr>
        <p:spPr>
          <a:xfrm>
            <a:off x="838200" y="365125"/>
            <a:ext cx="10728000" cy="1325563"/>
          </a:xfrm>
        </p:spPr>
        <p:txBody>
          <a:bodyPr/>
          <a:lstStyle/>
          <a:p>
            <a:r>
              <a:rPr lang="fr-FR" dirty="0"/>
              <a:t>                       </a:t>
            </a:r>
            <a:r>
              <a:rPr lang="fr-FR" sz="2800" b="1" dirty="0">
                <a:solidFill>
                  <a:srgbClr val="FF0000"/>
                </a:solidFill>
                <a:latin typeface="Times New Roman" panose="02020603050405020304" pitchFamily="18" charset="0"/>
                <a:cs typeface="Times New Roman" panose="02020603050405020304" pitchFamily="18" charset="0"/>
              </a:rPr>
              <a:t>Le voyage de La Pérouse    </a:t>
            </a:r>
            <a:r>
              <a:rPr lang="fr-FR" sz="1800" b="1" dirty="0">
                <a:solidFill>
                  <a:srgbClr val="FF0000"/>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A55FF79C-E5DC-A634-AA17-70D3C51748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3917" y="1596875"/>
            <a:ext cx="7850481" cy="5040000"/>
          </a:xfrm>
        </p:spPr>
      </p:pic>
    </p:spTree>
    <p:extLst>
      <p:ext uri="{BB962C8B-B14F-4D97-AF65-F5344CB8AC3E}">
        <p14:creationId xmlns:p14="http://schemas.microsoft.com/office/powerpoint/2010/main" val="1227235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8BF947-973F-0DCC-14FA-86BE0063D0EA}"/>
              </a:ext>
            </a:extLst>
          </p:cNvPr>
          <p:cNvSpPr>
            <a:spLocks noGrp="1"/>
          </p:cNvSpPr>
          <p:nvPr>
            <p:ph type="title"/>
          </p:nvPr>
        </p:nvSpPr>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a:t>
            </a:r>
            <a:br>
              <a:rPr lang="fr-FR" sz="2800" b="1" dirty="0">
                <a:solidFill>
                  <a:srgbClr val="FF0000"/>
                </a:solidFill>
                <a:latin typeface="Times New Roman" panose="02020603050405020304" pitchFamily="18" charset="0"/>
                <a:cs typeface="Times New Roman" panose="02020603050405020304" pitchFamily="18" charset="0"/>
              </a:rPr>
            </a:br>
            <a:r>
              <a:rPr lang="fr-FR" sz="2800" b="1" dirty="0">
                <a:solidFill>
                  <a:srgbClr val="FF0000"/>
                </a:solidFill>
                <a:latin typeface="Times New Roman" panose="02020603050405020304" pitchFamily="18" charset="0"/>
                <a:cs typeface="Times New Roman" panose="02020603050405020304" pitchFamily="18" charset="0"/>
              </a:rPr>
              <a:t>	          Les chaloupes aspirées par le jusant en Alaska </a:t>
            </a:r>
            <a:br>
              <a:rPr lang="fr-FR" sz="2400" b="1" dirty="0">
                <a:solidFill>
                  <a:srgbClr val="FF0000"/>
                </a:solidFill>
                <a:latin typeface="Times New Roman" panose="02020603050405020304" pitchFamily="18" charset="0"/>
                <a:cs typeface="Times New Roman" panose="02020603050405020304" pitchFamily="18" charset="0"/>
              </a:rPr>
            </a:br>
            <a:r>
              <a:rPr lang="fr-FR" sz="2400" b="0" i="0" dirty="0">
                <a:solidFill>
                  <a:srgbClr val="000099"/>
                </a:solidFill>
                <a:effectLst/>
                <a:highlight>
                  <a:srgbClr val="F8F9FA"/>
                </a:highlight>
                <a:latin typeface="Times New Roman" panose="02020603050405020304" pitchFamily="18" charset="0"/>
                <a:cs typeface="Times New Roman" panose="02020603050405020304" pitchFamily="18" charset="0"/>
              </a:rPr>
              <a:t>Louis-Philippe Crépin (1772-1851)</a:t>
            </a:r>
            <a:endParaRPr lang="fr-FR" sz="2400" b="1" dirty="0">
              <a:solidFill>
                <a:srgbClr val="000099"/>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786D7472-0202-5F77-7C45-8D9783BB43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6511" y="1690688"/>
            <a:ext cx="7161911" cy="5076000"/>
          </a:xfrm>
        </p:spPr>
      </p:pic>
    </p:spTree>
    <p:extLst>
      <p:ext uri="{BB962C8B-B14F-4D97-AF65-F5344CB8AC3E}">
        <p14:creationId xmlns:p14="http://schemas.microsoft.com/office/powerpoint/2010/main" val="1413669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669F02-B15C-5E5E-8D62-B6AEB90CBB85}"/>
              </a:ext>
            </a:extLst>
          </p:cNvPr>
          <p:cNvSpPr>
            <a:spLocks noGrp="1"/>
          </p:cNvSpPr>
          <p:nvPr>
            <p:ph type="title"/>
          </p:nvPr>
        </p:nvSpPr>
        <p:spPr/>
        <p:txBody>
          <a:bodyPr/>
          <a:lstStyle/>
          <a:p>
            <a:r>
              <a:rPr lang="fr-FR" sz="2800" b="1" dirty="0">
                <a:solidFill>
                  <a:srgbClr val="FF0000"/>
                </a:solidFill>
                <a:latin typeface="Times New Roman" panose="02020603050405020304" pitchFamily="18" charset="0"/>
                <a:cs typeface="Times New Roman" panose="02020603050405020304" pitchFamily="18" charset="0"/>
              </a:rPr>
              <a:t>              Le périple de de Lesseps dans l’immensité russe        </a:t>
            </a:r>
            <a:r>
              <a:rPr lang="fr-FR" sz="1800" b="1" dirty="0">
                <a:solidFill>
                  <a:srgbClr val="FF0000"/>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0A5716B6-5161-EC8C-71E2-3619F1217C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6207" y="1271443"/>
            <a:ext cx="8378796" cy="5472000"/>
          </a:xfrm>
        </p:spPr>
      </p:pic>
    </p:spTree>
    <p:extLst>
      <p:ext uri="{BB962C8B-B14F-4D97-AF65-F5344CB8AC3E}">
        <p14:creationId xmlns:p14="http://schemas.microsoft.com/office/powerpoint/2010/main" val="1856597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5B320D-745D-5229-400E-944D1C4BB08B}"/>
              </a:ext>
            </a:extLst>
          </p:cNvPr>
          <p:cNvSpPr>
            <a:spLocks noGrp="1"/>
          </p:cNvSpPr>
          <p:nvPr>
            <p:ph type="title"/>
          </p:nvPr>
        </p:nvSpPr>
        <p:spPr/>
        <p:txBody>
          <a:bodyPr>
            <a:normAutofit/>
          </a:bodyPr>
          <a:lstStyle/>
          <a:p>
            <a:r>
              <a:rPr lang="fr-FR" sz="2800" dirty="0">
                <a:solidFill>
                  <a:srgbClr val="FF0000"/>
                </a:solidFill>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Le naufrage des navires....tel qu’on l’imagine</a:t>
            </a:r>
            <a:r>
              <a:rPr lang="fr-FR" sz="1800" b="1" dirty="0">
                <a:solidFill>
                  <a:srgbClr val="FF0000"/>
                </a:solidFill>
                <a:latin typeface="Times New Roman" panose="02020603050405020304" pitchFamily="18" charset="0"/>
                <a:cs typeface="Times New Roman" panose="02020603050405020304" pitchFamily="18" charset="0"/>
              </a:rPr>
              <a:t>...      DR</a:t>
            </a:r>
          </a:p>
        </p:txBody>
      </p:sp>
      <p:pic>
        <p:nvPicPr>
          <p:cNvPr id="5" name="Espace réservé du contenu 4">
            <a:extLst>
              <a:ext uri="{FF2B5EF4-FFF2-40B4-BE49-F238E27FC236}">
                <a16:creationId xmlns:a16="http://schemas.microsoft.com/office/drawing/2014/main" id="{378FBFCF-EA8E-FC3A-E6BB-C2722E1420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2400" y="1356003"/>
            <a:ext cx="8467199" cy="5292000"/>
          </a:xfrm>
        </p:spPr>
      </p:pic>
    </p:spTree>
    <p:extLst>
      <p:ext uri="{BB962C8B-B14F-4D97-AF65-F5344CB8AC3E}">
        <p14:creationId xmlns:p14="http://schemas.microsoft.com/office/powerpoint/2010/main" val="164474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08BE8C-9744-0A08-04BB-94E20C716CD4}"/>
              </a:ext>
            </a:extLst>
          </p:cNvPr>
          <p:cNvSpPr>
            <a:spLocks noGrp="1"/>
          </p:cNvSpPr>
          <p:nvPr>
            <p:ph type="title"/>
          </p:nvPr>
        </p:nvSpPr>
        <p:spPr>
          <a:xfrm>
            <a:off x="1022839" y="500062"/>
            <a:ext cx="10515600" cy="1325563"/>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    </a:t>
            </a:r>
            <a:endParaRPr lang="fr-FR" sz="2800" b="1" i="1" dirty="0">
              <a:solidFill>
                <a:srgbClr val="FF0000"/>
              </a:solidFill>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17935D37-E410-BA83-9899-9688338DA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6510" y="0"/>
            <a:ext cx="6840000" cy="6840000"/>
          </a:xfrm>
        </p:spPr>
      </p:pic>
    </p:spTree>
    <p:extLst>
      <p:ext uri="{BB962C8B-B14F-4D97-AF65-F5344CB8AC3E}">
        <p14:creationId xmlns:p14="http://schemas.microsoft.com/office/powerpoint/2010/main" val="2767185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BD2D0F-9B81-4F03-DD0C-84CEB9537003}"/>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A1743865-102E-0114-1ED8-790C4EC273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0392" y="365125"/>
            <a:ext cx="4633632" cy="6228000"/>
          </a:xfrm>
        </p:spPr>
      </p:pic>
    </p:spTree>
    <p:extLst>
      <p:ext uri="{BB962C8B-B14F-4D97-AF65-F5344CB8AC3E}">
        <p14:creationId xmlns:p14="http://schemas.microsoft.com/office/powerpoint/2010/main" val="834031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FC427C-6257-3286-70A2-C0D9AA0B68E5}"/>
              </a:ext>
            </a:extLst>
          </p:cNvPr>
          <p:cNvSpPr>
            <a:spLocks noGrp="1"/>
          </p:cNvSpPr>
          <p:nvPr>
            <p:ph type="title"/>
          </p:nvPr>
        </p:nvSpPr>
        <p:spPr/>
        <p:txBody>
          <a:bodyPr/>
          <a:lstStyle/>
          <a:p>
            <a:r>
              <a:rPr lang="fr-FR" sz="2000" b="1" dirty="0">
                <a:solidFill>
                  <a:srgbClr val="0033CC"/>
                </a:solidFill>
                <a:latin typeface="Times New Roman" panose="02020603050405020304" pitchFamily="18" charset="0"/>
                <a:cs typeface="Times New Roman" panose="02020603050405020304" pitchFamily="18" charset="0"/>
              </a:rPr>
              <a:t>1828 : érection d’un monument par Dumont d’Urville à Vanikoro en mémoire de La Pérouse </a:t>
            </a:r>
            <a:r>
              <a:rPr lang="fr-FR" sz="1600" b="1" dirty="0">
                <a:solidFill>
                  <a:srgbClr val="7030A0"/>
                </a:solidFill>
                <a:latin typeface="Times New Roman" panose="02020603050405020304" pitchFamily="18" charset="0"/>
                <a:cs typeface="Times New Roman" panose="02020603050405020304" pitchFamily="18" charset="0"/>
              </a:rPr>
              <a:t>DR</a:t>
            </a:r>
          </a:p>
        </p:txBody>
      </p:sp>
      <p:pic>
        <p:nvPicPr>
          <p:cNvPr id="5" name="Espace réservé du contenu 4">
            <a:extLst>
              <a:ext uri="{FF2B5EF4-FFF2-40B4-BE49-F238E27FC236}">
                <a16:creationId xmlns:a16="http://schemas.microsoft.com/office/drawing/2014/main" id="{7E5B77E8-A630-497F-CD1F-1F6CF988A6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1243" y="1273603"/>
            <a:ext cx="7542627" cy="5436000"/>
          </a:xfrm>
        </p:spPr>
      </p:pic>
    </p:spTree>
    <p:extLst>
      <p:ext uri="{BB962C8B-B14F-4D97-AF65-F5344CB8AC3E}">
        <p14:creationId xmlns:p14="http://schemas.microsoft.com/office/powerpoint/2010/main" val="1958938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E2AF98-9874-A8A4-2915-62CB727E110C}"/>
              </a:ext>
            </a:extLst>
          </p:cNvPr>
          <p:cNvSpPr>
            <a:spLocks noGrp="1"/>
          </p:cNvSpPr>
          <p:nvPr>
            <p:ph type="title"/>
          </p:nvPr>
        </p:nvSpPr>
        <p:spPr>
          <a:xfrm>
            <a:off x="838200" y="383598"/>
            <a:ext cx="10515600" cy="1325563"/>
          </a:xfrm>
        </p:spPr>
        <p:txBody>
          <a:bodyPr/>
          <a:lstStyle/>
          <a:p>
            <a:r>
              <a:rPr lang="fr-FR" dirty="0"/>
              <a:t>           </a:t>
            </a:r>
            <a:r>
              <a:rPr lang="fr-FR" sz="2800" b="1" dirty="0">
                <a:solidFill>
                  <a:srgbClr val="0033CC"/>
                </a:solidFill>
                <a:latin typeface="Times New Roman" panose="02020603050405020304" pitchFamily="18" charset="0"/>
                <a:cs typeface="Times New Roman" panose="02020603050405020304" pitchFamily="18" charset="0"/>
              </a:rPr>
              <a:t>Un des canons trouvés à Vanikoro     </a:t>
            </a:r>
            <a:r>
              <a:rPr lang="fr-FR" sz="1800" b="1" dirty="0">
                <a:solidFill>
                  <a:srgbClr val="0033CC"/>
                </a:solidFill>
                <a:latin typeface="Times New Roman" panose="02020603050405020304" pitchFamily="18" charset="0"/>
                <a:cs typeface="Times New Roman" panose="02020603050405020304" pitchFamily="18" charset="0"/>
              </a:rPr>
              <a:t>DR</a:t>
            </a:r>
            <a:r>
              <a:rPr lang="fr-FR" sz="2400" b="1" dirty="0">
                <a:solidFill>
                  <a:srgbClr val="0033CC"/>
                </a:solidFill>
                <a:latin typeface="Times New Roman" panose="02020603050405020304" pitchFamily="18" charset="0"/>
                <a:cs typeface="Times New Roman" panose="02020603050405020304" pitchFamily="18" charset="0"/>
              </a:rPr>
              <a:t> </a:t>
            </a:r>
          </a:p>
        </p:txBody>
      </p:sp>
      <p:pic>
        <p:nvPicPr>
          <p:cNvPr id="5" name="Espace réservé du contenu 4">
            <a:extLst>
              <a:ext uri="{FF2B5EF4-FFF2-40B4-BE49-F238E27FC236}">
                <a16:creationId xmlns:a16="http://schemas.microsoft.com/office/drawing/2014/main" id="{7872B239-788C-C761-C334-8EDB210BD1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3259" y="1374973"/>
            <a:ext cx="8028504" cy="5328000"/>
          </a:xfrm>
        </p:spPr>
      </p:pic>
    </p:spTree>
    <p:extLst>
      <p:ext uri="{BB962C8B-B14F-4D97-AF65-F5344CB8AC3E}">
        <p14:creationId xmlns:p14="http://schemas.microsoft.com/office/powerpoint/2010/main" val="136471436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441</Words>
  <Application>Microsoft Office PowerPoint</Application>
  <PresentationFormat>Grand écran</PresentationFormat>
  <Paragraphs>44</Paragraphs>
  <Slides>42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42</vt:i4>
      </vt:variant>
    </vt:vector>
  </HeadingPairs>
  <TitlesOfParts>
    <vt:vector size="49" baseType="lpstr">
      <vt:lpstr>Arial</vt:lpstr>
      <vt:lpstr>Calibri</vt:lpstr>
      <vt:lpstr>Calibri Light</vt:lpstr>
      <vt:lpstr>inherit</vt:lpstr>
      <vt:lpstr>Linux Libertine</vt:lpstr>
      <vt:lpstr>Times New Roman</vt:lpstr>
      <vt:lpstr>Thème Office</vt:lpstr>
      <vt:lpstr>Présentation PowerPoint</vt:lpstr>
      <vt:lpstr>                    La route portugaise des Indes</vt:lpstr>
      <vt:lpstr>          La 1ère circumnavigation 1519-1522 : Magellan et Elcano</vt:lpstr>
      <vt:lpstr>    Magellan et Elcano, plaque commémorative à Sanlúcar de Barrameda, à l’embouchure du Guadalquivir   DR</vt:lpstr>
      <vt:lpstr>                   Réplique de la Victoria   2005     Photographiée  à  Nagoya (Japon) DR</vt:lpstr>
      <vt:lpstr>Le partage du monde entre l’Espagne et le Portugal au XVIIe siècle </vt:lpstr>
      <vt:lpstr>                      Sir Francis Drake (1540-1596)      DR</vt:lpstr>
      <vt:lpstr>            La circumnavigation de Francis Drake</vt:lpstr>
      <vt:lpstr>                  Thomas Cavendish (1560-1592)</vt:lpstr>
      <vt:lpstr>         Deux parcours très similaires : Drake et Cavendish</vt:lpstr>
      <vt:lpstr>                      William Dampier (1651-1715)</vt:lpstr>
      <vt:lpstr>                 L’ouvrage de William Dampier (en accès libre sur Google)</vt:lpstr>
      <vt:lpstr>                     Planche anatomique de Chambers (1728)</vt:lpstr>
      <vt:lpstr>            Les instruments de navigation dans l’Encyclopédie</vt:lpstr>
      <vt:lpstr>                     Le commodore Anson, devenu Amiral DR</vt:lpstr>
      <vt:lpstr>          La traduction française du voyage d’Anson...un « best seller »</vt:lpstr>
      <vt:lpstr>                   Capture de la Nuestra Señora de Covadonga   (Samuel Scott (1702-1772)   DR </vt:lpstr>
      <vt:lpstr>                          Un sextant de marine    DR </vt:lpstr>
      <vt:lpstr>     Chronomètre de marine de Ferdinand Berthoud (1763)  DR </vt:lpstr>
      <vt:lpstr>      Portrait de Samuel Wallis     par Henry Stubble – 1785   National Library of Australia</vt:lpstr>
      <vt:lpstr>         1767 : Le capitaine Wallis mal accueilli à Tahiti...  DR</vt:lpstr>
      <vt:lpstr>              James Cook  par Nathaniel Dance-Holland (1776).</vt:lpstr>
      <vt:lpstr>Les 3 voyages  du capitaine Cook :  Le premier voyage est en rouge, le second en vert et le troisième en bleu. La route de l'équipage de Cook après sa mort est représentée par une ligne bleue en pointillés.</vt:lpstr>
      <vt:lpstr>                              James Cook et l’Endeavour</vt:lpstr>
      <vt:lpstr>         Une réplique de l’Endeavour (Cooktown - Queensland)</vt:lpstr>
      <vt:lpstr>Louis-Antoine de Bougainville   Joseph Ducreux — Château de Versailles</vt:lpstr>
      <vt:lpstr>                 Arrivée de Bougainville à Tahiti        DR</vt:lpstr>
      <vt:lpstr>                                   La Bougainvillée            DR</vt:lpstr>
      <vt:lpstr>                                  Yves de Kerguelen   DR</vt:lpstr>
      <vt:lpstr>                 Le débarquement à Port-Christmas   DR</vt:lpstr>
      <vt:lpstr>                                 Port-aux-Français     DR</vt:lpstr>
      <vt:lpstr>     Portrait de La Pérouse     Geneviève Brossard de Beaulieu 1778 </vt:lpstr>
      <vt:lpstr>                    Louis XVI donnant ses instructions à La Pérouse  Nicolas-André Monsiau - 1817</vt:lpstr>
      <vt:lpstr>Une flûte de 1764   DR Nicolas Ozanne</vt:lpstr>
      <vt:lpstr>                       Le voyage de La Pérouse    DR</vt:lpstr>
      <vt:lpstr>                                Les chaloupes aspirées par le jusant en Alaska  Louis-Philippe Crépin (1772-1851)</vt:lpstr>
      <vt:lpstr>              Le périple de de Lesseps dans l’immensité russe        DR</vt:lpstr>
      <vt:lpstr>                    Le naufrage des navires....tel qu’on l’imagine...      DR</vt:lpstr>
      <vt:lpstr>    </vt:lpstr>
      <vt:lpstr>Présentation PowerPoint</vt:lpstr>
      <vt:lpstr>1828 : érection d’un monument par Dumont d’Urville à Vanikoro en mémoire de La Pérouse DR</vt:lpstr>
      <vt:lpstr>           Un des canons trouvés à Vanikoro     DR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José Maigre</dc:creator>
  <cp:lastModifiedBy>José Maigre</cp:lastModifiedBy>
  <cp:revision>55</cp:revision>
  <dcterms:created xsi:type="dcterms:W3CDTF">2024-03-31T22:35:12Z</dcterms:created>
  <dcterms:modified xsi:type="dcterms:W3CDTF">2024-06-14T23:00:18Z</dcterms:modified>
</cp:coreProperties>
</file>