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6" r:id="rId2"/>
    <p:sldId id="287" r:id="rId3"/>
    <p:sldId id="288" r:id="rId4"/>
    <p:sldId id="289" r:id="rId5"/>
    <p:sldId id="274" r:id="rId6"/>
    <p:sldId id="275" r:id="rId7"/>
    <p:sldId id="277" r:id="rId8"/>
    <p:sldId id="284" r:id="rId9"/>
    <p:sldId id="278" r:id="rId10"/>
    <p:sldId id="279" r:id="rId11"/>
    <p:sldId id="283" r:id="rId12"/>
    <p:sldId id="285" r:id="rId13"/>
    <p:sldId id="272" r:id="rId14"/>
    <p:sldId id="280" r:id="rId15"/>
  </p:sldIdLst>
  <p:sldSz cx="12192000" cy="6858000"/>
  <p:notesSz cx="6888163" cy="100187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72" autoAdjust="0"/>
    <p:restoredTop sz="94660"/>
  </p:normalViewPr>
  <p:slideViewPr>
    <p:cSldViewPr snapToGrid="0">
      <p:cViewPr varScale="1">
        <p:scale>
          <a:sx n="70" d="100"/>
          <a:sy n="70" d="100"/>
        </p:scale>
        <p:origin x="1166" y="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103B8B-6704-3E02-2E51-CDC9A07563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B26F45E-A59A-34F0-1DC3-F448E141C0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7A73FB4-9290-13E8-43B6-69C7E5D28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1F92B-B06F-4AC6-AF4A-7BB6C877CB80}" type="datetimeFigureOut">
              <a:rPr lang="fr-FR" smtClean="0"/>
              <a:t>21/02/2026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A4B2DAB-FD0C-02FC-2D32-F0DE77102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4B3E609-8124-9AC0-BB0A-640B86998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DD549-ED4A-400D-8E67-1AAB94D442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3347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1BC14E-EEB6-F89A-3302-B189C2222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8279553-6434-42FB-34DD-A85A33DFDC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F2840EF-30F5-B60F-A55B-3FFD2762EB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1F92B-B06F-4AC6-AF4A-7BB6C877CB80}" type="datetimeFigureOut">
              <a:rPr lang="fr-FR" smtClean="0"/>
              <a:t>21/02/2026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785A82-0A80-1E0C-8604-780FBFB19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6BF9A6-EFD3-3391-3B59-97FD04E2E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DD549-ED4A-400D-8E67-1AAB94D442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774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CA8D9B-4880-B4CF-8AAF-5EBD8C948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52CC397-26D5-B94E-DCBA-7BA4E52888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AA98486-6265-F8BB-24AC-B5B4F9A664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1F92B-B06F-4AC6-AF4A-7BB6C877CB80}" type="datetimeFigureOut">
              <a:rPr lang="fr-FR" smtClean="0"/>
              <a:t>21/02/2026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8BF4E99-1575-8800-2071-935379CC9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FC921B5-F913-4731-8F2A-EE2343700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DD549-ED4A-400D-8E67-1AAB94D442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3439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A10391-2638-D5B3-21BC-B7F7B1B71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8105BCD-C532-3D1E-81DE-AFA364ED02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64F7ED0-CA41-A7C9-BB06-084744FEA3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F5079C6-E7BA-DB01-7E76-A8CDAE756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1F92B-B06F-4AC6-AF4A-7BB6C877CB80}" type="datetimeFigureOut">
              <a:rPr lang="fr-FR" smtClean="0"/>
              <a:t>21/02/2026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4469363-DB5C-5B3C-1754-D92B16061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C48DE77-D243-6121-2247-826246D03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DD549-ED4A-400D-8E67-1AAB94D442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087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C24C81-CFBC-FD47-0ED0-43B0A77A7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830241B-4B49-ACD9-8F4B-7B0EAE7563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6332E18-B3FE-0E42-D94C-41913091BF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0A99B22-B1A0-FDD6-187C-23B0D185F8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E9EAC9D-2A3E-27F7-D471-346891EDD1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D5C81D7-072A-CE9C-5C99-6016FC7F5B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1F92B-B06F-4AC6-AF4A-7BB6C877CB80}" type="datetimeFigureOut">
              <a:rPr lang="fr-FR" smtClean="0"/>
              <a:t>21/02/2026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2EEEF90-41BA-ACA8-ACBF-A169536E5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EF9D2F3-9DC8-E1D6-4687-45FA8C1B1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DD549-ED4A-400D-8E67-1AAB94D442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4109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47C4E3-DC80-3963-6B48-6537A2EAD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A0F366D-1561-31E6-F3AE-36CA963B7A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1F92B-B06F-4AC6-AF4A-7BB6C877CB80}" type="datetimeFigureOut">
              <a:rPr lang="fr-FR" smtClean="0"/>
              <a:t>21/02/2026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276BCE-C441-A861-1677-929B93FDC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D75B9AB-DE43-9AE8-5D81-71D55678C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DD549-ED4A-400D-8E67-1AAB94D442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653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AEDFD02-6AE2-A3E2-1A14-39A9520139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1F92B-B06F-4AC6-AF4A-7BB6C877CB80}" type="datetimeFigureOut">
              <a:rPr lang="fr-FR" smtClean="0"/>
              <a:t>21/02/2026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AA15A40-651F-A2CD-0E5A-E4A48168F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1E55937-E9A1-3E25-2C11-5D6090FC5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DD549-ED4A-400D-8E67-1AAB94D442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43032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D58B4B-DCA0-AF7D-BE4A-F1E2CD4F6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E6AE1BC-CB59-7FAC-019C-2575A93359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6B0EB43-5F90-8B34-5DD0-9CC6237765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3538534-BF18-4028-9B3B-2889985D0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1F92B-B06F-4AC6-AF4A-7BB6C877CB80}" type="datetimeFigureOut">
              <a:rPr lang="fr-FR" smtClean="0"/>
              <a:t>21/02/2026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4A09BB9-05B6-F9A1-3DC0-2D3FBF1B8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FEC30F5-4E53-649A-8448-CA49005C1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DD549-ED4A-400D-8E67-1AAB94D442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77151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9136E3-B7DF-B252-DFDD-AF96BDA73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61957A2-5C8A-CB26-8EDD-267BC49EB8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5B8DF93-D2D3-BD96-55EB-EF727EF8ED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95B1456-B9ED-BE1F-8128-C2730CA27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1F92B-B06F-4AC6-AF4A-7BB6C877CB80}" type="datetimeFigureOut">
              <a:rPr lang="fr-FR" smtClean="0"/>
              <a:t>21/02/2026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F029800-9D16-312A-A5B9-D1D131DD2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C4D5771-2E60-426F-45D1-833EAB179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DD549-ED4A-400D-8E67-1AAB94D442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5631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3639EC-C597-6EE8-32F8-E7EF102F3B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FFD23ED-55E9-64AF-7EDC-1183717F6D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234AA04-5282-C538-D555-5E0D90FFEB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1F92B-B06F-4AC6-AF4A-7BB6C877CB80}" type="datetimeFigureOut">
              <a:rPr lang="fr-FR" smtClean="0"/>
              <a:t>21/02/2026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FC035B8-73C5-61AF-70C1-9FB25A205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0C0ADE7-D542-49F7-20BA-7EC2C7F87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DD549-ED4A-400D-8E67-1AAB94D442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8160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64B7DA7-64CC-A217-5F92-51BE4BCECE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8C50048-8B2C-051B-934A-011F3E96A2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F7C4ED-9395-78E4-B614-171E92D0DA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1F92B-B06F-4AC6-AF4A-7BB6C877CB80}" type="datetimeFigureOut">
              <a:rPr lang="fr-FR" smtClean="0"/>
              <a:t>21/02/2026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652890F-B76D-396F-4D0B-CCCBAC3AF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EFC2C72-0B7A-E361-7033-09DF6B98D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DD549-ED4A-400D-8E67-1AAB94D442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9104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E0C9311-14CB-8661-4967-1CF7F9A4D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5E70539-14AC-CC30-F7D0-05DBF7C284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5E26307-E95A-F125-678D-D6526B81B6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371F92B-B06F-4AC6-AF4A-7BB6C877CB80}" type="datetimeFigureOut">
              <a:rPr lang="fr-FR" smtClean="0"/>
              <a:t>21/02/2026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153A2AE-BB10-FBE1-0B18-8A7A9988F3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0952EAC-D517-FDB3-E0DE-6F5DAB4B27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68DD549-ED4A-400D-8E67-1AAB94D442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8982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package" Target="../embeddings/Microsoft_Word_Document.docx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B198AD-FC5F-37CA-159D-523FC905EC2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GREC </a:t>
            </a:r>
            <a:br>
              <a:rPr lang="fr-FR" dirty="0"/>
            </a:br>
            <a:br>
              <a:rPr lang="fr-FR" dirty="0"/>
            </a:br>
            <a:r>
              <a:rPr lang="fr-FR" dirty="0"/>
              <a:t>2025-2026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7F81A99-233B-F411-C097-96F018E3709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sz="5400" dirty="0"/>
              <a:t>Fiches de Grammaire</a:t>
            </a:r>
          </a:p>
        </p:txBody>
      </p:sp>
    </p:spTree>
    <p:extLst>
      <p:ext uri="{BB962C8B-B14F-4D97-AF65-F5344CB8AC3E}">
        <p14:creationId xmlns:p14="http://schemas.microsoft.com/office/powerpoint/2010/main" val="12351678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9FF99BD-075F-4761-A995-6FC574BD25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7B21A54-9BA3-4EA9-B460-5A829ADD9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FA8F714-B9D8-488A-8CCA-E9948FF91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8"/>
            <a:ext cx="10905067" cy="55710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0BC3B0E-D009-4713-DD39-F0F7FBAE49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2249863"/>
              </p:ext>
            </p:extLst>
          </p:nvPr>
        </p:nvGraphicFramePr>
        <p:xfrm>
          <a:off x="1304270" y="1123527"/>
          <a:ext cx="9583456" cy="4604809"/>
        </p:xfrm>
        <a:graphic>
          <a:graphicData uri="http://schemas.openxmlformats.org/drawingml/2006/table">
            <a:tbl>
              <a:tblPr firstRow="1" bandRow="1"/>
              <a:tblGrid>
                <a:gridCol w="1941321">
                  <a:extLst>
                    <a:ext uri="{9D8B030D-6E8A-4147-A177-3AD203B41FA5}">
                      <a16:colId xmlns:a16="http://schemas.microsoft.com/office/drawing/2014/main" val="105443186"/>
                    </a:ext>
                  </a:extLst>
                </a:gridCol>
                <a:gridCol w="2149029">
                  <a:extLst>
                    <a:ext uri="{9D8B030D-6E8A-4147-A177-3AD203B41FA5}">
                      <a16:colId xmlns:a16="http://schemas.microsoft.com/office/drawing/2014/main" val="856573788"/>
                    </a:ext>
                  </a:extLst>
                </a:gridCol>
                <a:gridCol w="2016152">
                  <a:extLst>
                    <a:ext uri="{9D8B030D-6E8A-4147-A177-3AD203B41FA5}">
                      <a16:colId xmlns:a16="http://schemas.microsoft.com/office/drawing/2014/main" val="2009846122"/>
                    </a:ext>
                  </a:extLst>
                </a:gridCol>
                <a:gridCol w="1834848">
                  <a:extLst>
                    <a:ext uri="{9D8B030D-6E8A-4147-A177-3AD203B41FA5}">
                      <a16:colId xmlns:a16="http://schemas.microsoft.com/office/drawing/2014/main" val="3433411512"/>
                    </a:ext>
                  </a:extLst>
                </a:gridCol>
                <a:gridCol w="1642106">
                  <a:extLst>
                    <a:ext uri="{9D8B030D-6E8A-4147-A177-3AD203B41FA5}">
                      <a16:colId xmlns:a16="http://schemas.microsoft.com/office/drawing/2014/main" val="234795900"/>
                    </a:ext>
                  </a:extLst>
                </a:gridCol>
              </a:tblGrid>
              <a:tr h="41861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r-FR" sz="1900" dirty="0">
                          <a:solidFill>
                            <a:srgbClr val="202122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ARTICLES </a:t>
                      </a:r>
                    </a:p>
                  </a:txBody>
                  <a:tcPr marL="95140" marR="95140" marT="47570" marB="47570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r-FR" sz="1900">
                          <a:solidFill>
                            <a:srgbClr val="202122"/>
                          </a:solidFill>
                          <a:effectLst/>
                        </a:rPr>
                        <a:t>Cas</a:t>
                      </a:r>
                    </a:p>
                  </a:txBody>
                  <a:tcPr marL="95140" marR="95140" marT="47570" marB="47570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r-FR" sz="1900">
                          <a:solidFill>
                            <a:srgbClr val="202122"/>
                          </a:solidFill>
                          <a:effectLst/>
                        </a:rPr>
                        <a:t>Masculin</a:t>
                      </a:r>
                    </a:p>
                  </a:txBody>
                  <a:tcPr marL="95140" marR="95140" marT="47570" marB="47570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r-FR" sz="1900">
                          <a:solidFill>
                            <a:srgbClr val="202122"/>
                          </a:solidFill>
                          <a:effectLst/>
                        </a:rPr>
                        <a:t>Féminin</a:t>
                      </a:r>
                    </a:p>
                  </a:txBody>
                  <a:tcPr marL="95140" marR="95140" marT="47570" marB="47570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r-FR" sz="1900">
                          <a:solidFill>
                            <a:srgbClr val="202122"/>
                          </a:solidFill>
                          <a:effectLst/>
                        </a:rPr>
                        <a:t>Neutre</a:t>
                      </a:r>
                    </a:p>
                  </a:txBody>
                  <a:tcPr marL="95140" marR="95140" marT="47570" marB="47570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1487741"/>
                  </a:ext>
                </a:extLst>
              </a:tr>
              <a:tr h="418619">
                <a:tc rowSpan="5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1900">
                          <a:effectLst/>
                        </a:rPr>
                        <a:t>Singulier</a:t>
                      </a:r>
                    </a:p>
                  </a:txBody>
                  <a:tcPr marL="95140" marR="95140" marT="47570" marB="47570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r-FR" sz="1900">
                          <a:effectLst/>
                        </a:rPr>
                        <a:t>Nominatif</a:t>
                      </a:r>
                    </a:p>
                  </a:txBody>
                  <a:tcPr marL="95140" marR="95140" marT="47570" marB="47570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l-GR" sz="1900">
                          <a:effectLst/>
                        </a:rPr>
                        <a:t>ὁ</a:t>
                      </a:r>
                    </a:p>
                  </a:txBody>
                  <a:tcPr marL="95140" marR="95140" marT="47570" marB="47570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l-GR" sz="1900">
                          <a:effectLst/>
                        </a:rPr>
                        <a:t>ἡ</a:t>
                      </a:r>
                    </a:p>
                  </a:txBody>
                  <a:tcPr marL="95140" marR="95140" marT="47570" marB="47570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l-GR" sz="1900">
                          <a:effectLst/>
                        </a:rPr>
                        <a:t>τὸ</a:t>
                      </a:r>
                    </a:p>
                  </a:txBody>
                  <a:tcPr marL="95140" marR="95140" marT="47570" marB="47570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4705657"/>
                  </a:ext>
                </a:extLst>
              </a:tr>
              <a:tr h="41861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r-FR" sz="1900" dirty="0">
                          <a:effectLst/>
                        </a:rPr>
                        <a:t>Vocatif</a:t>
                      </a:r>
                    </a:p>
                  </a:txBody>
                  <a:tcPr marL="95140" marR="95140" marT="47570" marB="47570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fr-FR" sz="1900" dirty="0">
                        <a:effectLst/>
                      </a:endParaRPr>
                    </a:p>
                  </a:txBody>
                  <a:tcPr marL="95140" marR="95140" marT="47570" marB="47570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fr-FR" sz="1900" dirty="0">
                        <a:effectLst/>
                      </a:endParaRPr>
                    </a:p>
                  </a:txBody>
                  <a:tcPr marL="95140" marR="95140" marT="47570" marB="47570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fr-FR" sz="1900" dirty="0">
                        <a:effectLst/>
                      </a:endParaRPr>
                    </a:p>
                  </a:txBody>
                  <a:tcPr marL="95140" marR="95140" marT="47570" marB="47570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9078710"/>
                  </a:ext>
                </a:extLst>
              </a:tr>
              <a:tr h="41861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r-FR" sz="1900">
                          <a:effectLst/>
                        </a:rPr>
                        <a:t>Accusatif</a:t>
                      </a:r>
                    </a:p>
                  </a:txBody>
                  <a:tcPr marL="95140" marR="95140" marT="47570" marB="47570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l-GR" sz="1900">
                          <a:effectLst/>
                        </a:rPr>
                        <a:t>τὸν</a:t>
                      </a:r>
                    </a:p>
                  </a:txBody>
                  <a:tcPr marL="95140" marR="95140" marT="47570" marB="47570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l-GR" sz="1900">
                          <a:effectLst/>
                        </a:rPr>
                        <a:t>τὴν</a:t>
                      </a:r>
                    </a:p>
                  </a:txBody>
                  <a:tcPr marL="95140" marR="95140" marT="47570" marB="47570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l-GR" sz="1900">
                          <a:effectLst/>
                        </a:rPr>
                        <a:t>τὸ</a:t>
                      </a:r>
                    </a:p>
                  </a:txBody>
                  <a:tcPr marL="95140" marR="95140" marT="47570" marB="47570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7684572"/>
                  </a:ext>
                </a:extLst>
              </a:tr>
              <a:tr h="41861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r-FR" sz="1900">
                          <a:effectLst/>
                        </a:rPr>
                        <a:t>Génitif</a:t>
                      </a:r>
                    </a:p>
                  </a:txBody>
                  <a:tcPr marL="95140" marR="95140" marT="47570" marB="47570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l-GR" sz="1900">
                          <a:effectLst/>
                        </a:rPr>
                        <a:t>τοῦ</a:t>
                      </a:r>
                    </a:p>
                  </a:txBody>
                  <a:tcPr marL="95140" marR="95140" marT="47570" marB="47570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l-GR" sz="1900">
                          <a:effectLst/>
                        </a:rPr>
                        <a:t>τῆς</a:t>
                      </a:r>
                    </a:p>
                  </a:txBody>
                  <a:tcPr marL="95140" marR="95140" marT="47570" marB="47570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l-GR" sz="1900">
                          <a:effectLst/>
                        </a:rPr>
                        <a:t>τ</a:t>
                      </a:r>
                      <a:r>
                        <a:rPr lang="fr-FR" sz="1900">
                          <a:effectLst/>
                        </a:rPr>
                        <a:t>o</a:t>
                      </a:r>
                      <a:r>
                        <a:rPr lang="el-GR" sz="1900">
                          <a:effectLst/>
                        </a:rPr>
                        <a:t>ῦ</a:t>
                      </a:r>
                    </a:p>
                  </a:txBody>
                  <a:tcPr marL="95140" marR="95140" marT="47570" marB="47570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9742768"/>
                  </a:ext>
                </a:extLst>
              </a:tr>
              <a:tr h="41861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r-FR" sz="1900">
                          <a:effectLst/>
                        </a:rPr>
                        <a:t>Datif</a:t>
                      </a:r>
                    </a:p>
                  </a:txBody>
                  <a:tcPr marL="95140" marR="95140" marT="47570" marB="47570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l-GR" sz="1900">
                          <a:effectLst/>
                        </a:rPr>
                        <a:t>τῷ</a:t>
                      </a:r>
                    </a:p>
                  </a:txBody>
                  <a:tcPr marL="95140" marR="95140" marT="47570" marB="47570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l-GR" sz="1900">
                          <a:effectLst/>
                        </a:rPr>
                        <a:t>τῇ</a:t>
                      </a:r>
                    </a:p>
                  </a:txBody>
                  <a:tcPr marL="95140" marR="95140" marT="47570" marB="47570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l-GR" sz="1900">
                          <a:effectLst/>
                        </a:rPr>
                        <a:t>τῷ</a:t>
                      </a:r>
                    </a:p>
                  </a:txBody>
                  <a:tcPr marL="95140" marR="95140" marT="47570" marB="47570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6700413"/>
                  </a:ext>
                </a:extLst>
              </a:tr>
              <a:tr h="418619">
                <a:tc rowSpan="5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1900">
                          <a:effectLst/>
                        </a:rPr>
                        <a:t>Pluriel</a:t>
                      </a:r>
                    </a:p>
                  </a:txBody>
                  <a:tcPr marL="95140" marR="95140" marT="47570" marB="47570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r-FR" sz="1900" dirty="0">
                          <a:effectLst/>
                        </a:rPr>
                        <a:t>Nominatif</a:t>
                      </a:r>
                    </a:p>
                  </a:txBody>
                  <a:tcPr marL="95140" marR="95140" marT="47570" marB="47570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l-GR" sz="1900">
                          <a:effectLst/>
                        </a:rPr>
                        <a:t>οἱ</a:t>
                      </a:r>
                    </a:p>
                  </a:txBody>
                  <a:tcPr marL="95140" marR="95140" marT="47570" marB="47570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l-GR" sz="1900">
                          <a:effectLst/>
                        </a:rPr>
                        <a:t>αἱ</a:t>
                      </a:r>
                    </a:p>
                  </a:txBody>
                  <a:tcPr marL="95140" marR="95140" marT="47570" marB="47570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l-GR" sz="1900">
                          <a:effectLst/>
                        </a:rPr>
                        <a:t>τὰ</a:t>
                      </a:r>
                    </a:p>
                  </a:txBody>
                  <a:tcPr marL="95140" marR="95140" marT="47570" marB="47570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9006240"/>
                  </a:ext>
                </a:extLst>
              </a:tr>
              <a:tr h="41861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r-FR" sz="1900" dirty="0">
                          <a:effectLst/>
                        </a:rPr>
                        <a:t>Vocatif </a:t>
                      </a:r>
                    </a:p>
                  </a:txBody>
                  <a:tcPr marL="95140" marR="95140" marT="47570" marB="47570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fr-FR" sz="1900" dirty="0">
                        <a:effectLst/>
                      </a:endParaRPr>
                    </a:p>
                  </a:txBody>
                  <a:tcPr marL="95140" marR="95140" marT="47570" marB="47570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fr-FR" sz="1900" dirty="0">
                        <a:effectLst/>
                      </a:endParaRPr>
                    </a:p>
                  </a:txBody>
                  <a:tcPr marL="95140" marR="95140" marT="47570" marB="47570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fr-FR" sz="1900" dirty="0">
                        <a:effectLst/>
                      </a:endParaRPr>
                    </a:p>
                  </a:txBody>
                  <a:tcPr marL="95140" marR="95140" marT="47570" marB="47570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1715153"/>
                  </a:ext>
                </a:extLst>
              </a:tr>
              <a:tr h="41861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r-FR" sz="1900">
                          <a:effectLst/>
                        </a:rPr>
                        <a:t>Accusatif</a:t>
                      </a:r>
                    </a:p>
                  </a:txBody>
                  <a:tcPr marL="95140" marR="95140" marT="47570" marB="47570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l-GR" sz="1900">
                          <a:effectLst/>
                        </a:rPr>
                        <a:t>τοὺς</a:t>
                      </a:r>
                    </a:p>
                  </a:txBody>
                  <a:tcPr marL="95140" marR="95140" marT="47570" marB="47570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l-GR" sz="1900">
                          <a:effectLst/>
                        </a:rPr>
                        <a:t>τὰς</a:t>
                      </a:r>
                    </a:p>
                  </a:txBody>
                  <a:tcPr marL="95140" marR="95140" marT="47570" marB="47570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l-GR" sz="1900">
                          <a:effectLst/>
                        </a:rPr>
                        <a:t>τὰ</a:t>
                      </a:r>
                    </a:p>
                  </a:txBody>
                  <a:tcPr marL="95140" marR="95140" marT="47570" marB="47570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9809483"/>
                  </a:ext>
                </a:extLst>
              </a:tr>
              <a:tr h="41861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r-FR" sz="1900">
                          <a:effectLst/>
                        </a:rPr>
                        <a:t>Génitif</a:t>
                      </a:r>
                    </a:p>
                  </a:txBody>
                  <a:tcPr marL="95140" marR="95140" marT="47570" marB="47570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l-GR" sz="1900">
                          <a:effectLst/>
                        </a:rPr>
                        <a:t>τῶν</a:t>
                      </a:r>
                    </a:p>
                  </a:txBody>
                  <a:tcPr marL="95140" marR="95140" marT="47570" marB="47570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l-GR" sz="1900">
                          <a:effectLst/>
                        </a:rPr>
                        <a:t>τῶν</a:t>
                      </a:r>
                    </a:p>
                  </a:txBody>
                  <a:tcPr marL="95140" marR="95140" marT="47570" marB="47570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l-GR" sz="1900">
                          <a:effectLst/>
                        </a:rPr>
                        <a:t>τῶν</a:t>
                      </a:r>
                    </a:p>
                  </a:txBody>
                  <a:tcPr marL="95140" marR="95140" marT="47570" marB="47570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778483"/>
                  </a:ext>
                </a:extLst>
              </a:tr>
              <a:tr h="41861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r-FR" sz="1900">
                          <a:effectLst/>
                        </a:rPr>
                        <a:t>Datif</a:t>
                      </a:r>
                    </a:p>
                  </a:txBody>
                  <a:tcPr marL="95140" marR="95140" marT="47570" marB="47570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l-GR" sz="1900">
                          <a:effectLst/>
                        </a:rPr>
                        <a:t>τ</a:t>
                      </a:r>
                      <a:r>
                        <a:rPr lang="fr-FR" sz="1900">
                          <a:effectLst/>
                        </a:rPr>
                        <a:t>o</a:t>
                      </a:r>
                      <a:r>
                        <a:rPr lang="el-GR" sz="1900">
                          <a:effectLst/>
                        </a:rPr>
                        <a:t>ῖς</a:t>
                      </a:r>
                    </a:p>
                  </a:txBody>
                  <a:tcPr marL="95140" marR="95140" marT="47570" marB="47570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l-GR" sz="1900">
                          <a:effectLst/>
                        </a:rPr>
                        <a:t>ταῖς</a:t>
                      </a:r>
                    </a:p>
                  </a:txBody>
                  <a:tcPr marL="95140" marR="95140" marT="47570" marB="47570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l-GR" sz="1900" dirty="0">
                          <a:effectLst/>
                        </a:rPr>
                        <a:t>τ</a:t>
                      </a:r>
                      <a:r>
                        <a:rPr lang="fr-FR" sz="1900" dirty="0">
                          <a:effectLst/>
                        </a:rPr>
                        <a:t>o</a:t>
                      </a:r>
                      <a:r>
                        <a:rPr lang="el-GR" sz="1900" dirty="0">
                          <a:effectLst/>
                        </a:rPr>
                        <a:t>ῖ</a:t>
                      </a:r>
                    </a:p>
                  </a:txBody>
                  <a:tcPr marL="95140" marR="95140" marT="47570" marB="47570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10517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3385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4ABB4ECD-1E8C-B0BA-5215-75DA43B81607}"/>
              </a:ext>
            </a:extLst>
          </p:cNvPr>
          <p:cNvSpPr txBox="1"/>
          <p:nvPr/>
        </p:nvSpPr>
        <p:spPr>
          <a:xfrm>
            <a:off x="3049292" y="583752"/>
            <a:ext cx="6098582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La déclinaison des noms en -</a:t>
            </a:r>
            <a:r>
              <a:rPr lang="el-GR" dirty="0"/>
              <a:t>α, -ας</a:t>
            </a:r>
            <a:r>
              <a:rPr lang="fr-FR" dirty="0">
                <a:highlight>
                  <a:srgbClr val="FFFF00"/>
                </a:highlight>
              </a:rPr>
              <a:t> : </a:t>
            </a:r>
            <a:r>
              <a:rPr lang="fr-FR" b="1" u="sng" dirty="0">
                <a:highlight>
                  <a:srgbClr val="FFFF00"/>
                </a:highlight>
              </a:rPr>
              <a:t>1° déclinaison </a:t>
            </a:r>
            <a:endParaRPr lang="el-GR" b="1" u="sng" dirty="0">
              <a:highlight>
                <a:srgbClr val="FFFF00"/>
              </a:highlight>
            </a:endParaRPr>
          </a:p>
          <a:p>
            <a:r>
              <a:rPr lang="fr-FR" dirty="0"/>
              <a:t>Avec </a:t>
            </a:r>
            <a:r>
              <a:rPr lang="el-GR" dirty="0"/>
              <a:t>θεά (</a:t>
            </a:r>
            <a:r>
              <a:rPr lang="fr-FR" dirty="0"/>
              <a:t>déesse)</a:t>
            </a:r>
          </a:p>
          <a:p>
            <a:endParaRPr lang="fr-FR" dirty="0"/>
          </a:p>
          <a:p>
            <a:r>
              <a:rPr lang="fr-FR" dirty="0"/>
              <a:t>Cas	Singulier	Pluriel</a:t>
            </a:r>
          </a:p>
          <a:p>
            <a:r>
              <a:rPr lang="fr-FR" dirty="0"/>
              <a:t>Nominatif	</a:t>
            </a:r>
            <a:r>
              <a:rPr lang="el-GR" dirty="0"/>
              <a:t>ἡ	θεά	αἱ	θεαί</a:t>
            </a:r>
          </a:p>
          <a:p>
            <a:r>
              <a:rPr lang="fr-FR" dirty="0"/>
              <a:t>Vocatif	 	</a:t>
            </a:r>
            <a:r>
              <a:rPr lang="el-GR" dirty="0"/>
              <a:t>θεά	 	θεαί</a:t>
            </a:r>
          </a:p>
          <a:p>
            <a:r>
              <a:rPr lang="fr-FR" dirty="0"/>
              <a:t>Accusatif	</a:t>
            </a:r>
            <a:r>
              <a:rPr lang="el-GR" dirty="0"/>
              <a:t>τὴν	θεάν	τὰς	θεάς</a:t>
            </a:r>
          </a:p>
          <a:p>
            <a:r>
              <a:rPr lang="fr-FR" dirty="0"/>
              <a:t>Génitif		</a:t>
            </a:r>
            <a:r>
              <a:rPr lang="el-GR" dirty="0"/>
              <a:t>τῆς	θεᾶς	τῶν	θεῶν</a:t>
            </a:r>
          </a:p>
          <a:p>
            <a:r>
              <a:rPr lang="fr-FR" dirty="0"/>
              <a:t>Datif		</a:t>
            </a:r>
            <a:r>
              <a:rPr lang="el-GR" dirty="0"/>
              <a:t>τῇ	θεᾷ	ταῖς	θεαῖς</a:t>
            </a:r>
            <a:endParaRPr lang="fr-FR" dirty="0"/>
          </a:p>
          <a:p>
            <a:endParaRPr lang="el-GR" dirty="0"/>
          </a:p>
          <a:p>
            <a:r>
              <a:rPr lang="fr-FR" dirty="0"/>
              <a:t>La déclinaison des noms en -</a:t>
            </a:r>
            <a:r>
              <a:rPr lang="el-GR" dirty="0"/>
              <a:t>η, -ης</a:t>
            </a:r>
            <a:r>
              <a:rPr lang="fr-FR" dirty="0"/>
              <a:t>      </a:t>
            </a:r>
            <a:r>
              <a:rPr lang="fr-FR" b="1" u="sng" dirty="0">
                <a:highlight>
                  <a:srgbClr val="FFFF00"/>
                </a:highlight>
              </a:rPr>
              <a:t>1° déclinaison </a:t>
            </a:r>
            <a:endParaRPr lang="el-GR" b="1" u="sng" dirty="0">
              <a:highlight>
                <a:srgbClr val="FFFF00"/>
              </a:highlight>
            </a:endParaRPr>
          </a:p>
          <a:p>
            <a:r>
              <a:rPr lang="fr-FR" dirty="0"/>
              <a:t>Avec </a:t>
            </a:r>
            <a:r>
              <a:rPr lang="el-GR" dirty="0"/>
              <a:t>νύµφη (</a:t>
            </a:r>
            <a:r>
              <a:rPr lang="fr-FR" dirty="0"/>
              <a:t>nymphe)</a:t>
            </a:r>
          </a:p>
          <a:p>
            <a:endParaRPr lang="fr-FR" dirty="0"/>
          </a:p>
          <a:p>
            <a:r>
              <a:rPr lang="fr-FR" dirty="0"/>
              <a:t>Cas	Singulier	Pluriel</a:t>
            </a:r>
          </a:p>
          <a:p>
            <a:r>
              <a:rPr lang="fr-FR" dirty="0"/>
              <a:t>Nominatif	</a:t>
            </a:r>
            <a:r>
              <a:rPr lang="el-GR" dirty="0"/>
              <a:t>ἡ	νύµφη	αἱ	νύµφαι</a:t>
            </a:r>
          </a:p>
          <a:p>
            <a:r>
              <a:rPr lang="fr-FR" dirty="0"/>
              <a:t>Vocatif	 	</a:t>
            </a:r>
            <a:r>
              <a:rPr lang="el-GR" dirty="0"/>
              <a:t>νύµφη	 	νύµφαι</a:t>
            </a:r>
          </a:p>
          <a:p>
            <a:r>
              <a:rPr lang="fr-FR" dirty="0"/>
              <a:t>Accusatif	</a:t>
            </a:r>
            <a:r>
              <a:rPr lang="el-GR" dirty="0"/>
              <a:t>τὴν	νύµφην	τὰς	νύµφας</a:t>
            </a:r>
          </a:p>
          <a:p>
            <a:r>
              <a:rPr lang="fr-FR" dirty="0"/>
              <a:t>Génitif		</a:t>
            </a:r>
            <a:r>
              <a:rPr lang="el-GR" dirty="0"/>
              <a:t>τῆς	νύµφης	τῶν	νυµφῶν</a:t>
            </a:r>
          </a:p>
          <a:p>
            <a:r>
              <a:rPr lang="fr-FR" dirty="0"/>
              <a:t>Datif		</a:t>
            </a:r>
            <a:r>
              <a:rPr lang="el-GR" dirty="0"/>
              <a:t>τῇ	νύµφῃ	ταῖς	νύµφαις</a:t>
            </a:r>
          </a:p>
        </p:txBody>
      </p:sp>
    </p:spTree>
    <p:extLst>
      <p:ext uri="{BB962C8B-B14F-4D97-AF65-F5344CB8AC3E}">
        <p14:creationId xmlns:p14="http://schemas.microsoft.com/office/powerpoint/2010/main" val="22941720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CD0F7FD9-92D8-7E2E-EAE8-575BDF1C4376}"/>
              </a:ext>
            </a:extLst>
          </p:cNvPr>
          <p:cNvSpPr txBox="1"/>
          <p:nvPr/>
        </p:nvSpPr>
        <p:spPr>
          <a:xfrm>
            <a:off x="3049292" y="1137749"/>
            <a:ext cx="6098582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highlight>
                  <a:srgbClr val="00FFFF"/>
                </a:highlight>
              </a:rPr>
              <a:t>2 </a:t>
            </a:r>
            <a:r>
              <a:rPr lang="fr-FR" b="1" dirty="0" err="1">
                <a:highlight>
                  <a:srgbClr val="00FFFF"/>
                </a:highlight>
              </a:rPr>
              <a:t>ème</a:t>
            </a:r>
            <a:r>
              <a:rPr lang="fr-FR" b="1" dirty="0">
                <a:highlight>
                  <a:srgbClr val="00FFFF"/>
                </a:highlight>
              </a:rPr>
              <a:t> Déclinaison </a:t>
            </a:r>
            <a:r>
              <a:rPr lang="fr-FR" dirty="0"/>
              <a:t>des </a:t>
            </a:r>
            <a:r>
              <a:rPr lang="fr-FR" u="sng" dirty="0"/>
              <a:t>noms masculins et féminins</a:t>
            </a:r>
          </a:p>
          <a:p>
            <a:r>
              <a:rPr lang="fr-FR" dirty="0"/>
              <a:t>Cas	Singulier	Pluriel</a:t>
            </a:r>
          </a:p>
          <a:p>
            <a:r>
              <a:rPr lang="fr-FR" dirty="0"/>
              <a:t>Nominatif	</a:t>
            </a:r>
            <a:r>
              <a:rPr lang="el-GR" dirty="0"/>
              <a:t>ὁ	λόγο</a:t>
            </a:r>
            <a:r>
              <a:rPr lang="fr-FR" dirty="0"/>
              <a:t>s	</a:t>
            </a:r>
            <a:r>
              <a:rPr lang="el-GR" dirty="0"/>
              <a:t>οἱ	λόγοι</a:t>
            </a:r>
          </a:p>
          <a:p>
            <a:r>
              <a:rPr lang="fr-FR" dirty="0"/>
              <a:t>Vocatif	 	</a:t>
            </a:r>
            <a:r>
              <a:rPr lang="el-GR" dirty="0"/>
              <a:t>λόγε	 	λόγοι</a:t>
            </a:r>
          </a:p>
          <a:p>
            <a:r>
              <a:rPr lang="fr-FR" dirty="0"/>
              <a:t>Accusatif	</a:t>
            </a:r>
            <a:r>
              <a:rPr lang="el-GR" dirty="0"/>
              <a:t>τὸν	λόγον	τοὺς	λόγους</a:t>
            </a:r>
          </a:p>
          <a:p>
            <a:r>
              <a:rPr lang="fr-FR" dirty="0"/>
              <a:t>Génitif	</a:t>
            </a:r>
            <a:r>
              <a:rPr lang="el-GR" dirty="0"/>
              <a:t>τοῦ	λόγου	τῶν	λόγων</a:t>
            </a:r>
          </a:p>
          <a:p>
            <a:r>
              <a:rPr lang="fr-FR" dirty="0"/>
              <a:t>Datif	</a:t>
            </a:r>
            <a:r>
              <a:rPr lang="el-GR" dirty="0"/>
              <a:t>τῷ	λόγῳ	τοῖς	λόγοις</a:t>
            </a:r>
            <a:endParaRPr lang="fr-FR" dirty="0"/>
          </a:p>
          <a:p>
            <a:endParaRPr lang="fr-FR" dirty="0"/>
          </a:p>
          <a:p>
            <a:endParaRPr lang="el-GR" dirty="0"/>
          </a:p>
          <a:p>
            <a:r>
              <a:rPr lang="el-GR" b="1" dirty="0">
                <a:highlight>
                  <a:srgbClr val="00FFFF"/>
                </a:highlight>
              </a:rPr>
              <a:t>2 </a:t>
            </a:r>
            <a:r>
              <a:rPr lang="fr-FR" b="1" dirty="0" err="1">
                <a:highlight>
                  <a:srgbClr val="00FFFF"/>
                </a:highlight>
              </a:rPr>
              <a:t>ème</a:t>
            </a:r>
            <a:r>
              <a:rPr lang="fr-FR" b="1" dirty="0">
                <a:highlight>
                  <a:srgbClr val="00FFFF"/>
                </a:highlight>
              </a:rPr>
              <a:t> Déclinaison </a:t>
            </a:r>
            <a:r>
              <a:rPr lang="fr-FR" dirty="0"/>
              <a:t>des noms </a:t>
            </a:r>
            <a:r>
              <a:rPr lang="fr-FR" u="sng" dirty="0"/>
              <a:t>neutres</a:t>
            </a:r>
          </a:p>
          <a:p>
            <a:r>
              <a:rPr lang="fr-FR" dirty="0"/>
              <a:t>Cas	Singulier	Pluriel</a:t>
            </a:r>
          </a:p>
          <a:p>
            <a:r>
              <a:rPr lang="fr-FR" dirty="0"/>
              <a:t>Nominatif	</a:t>
            </a:r>
            <a:r>
              <a:rPr lang="el-GR" dirty="0"/>
              <a:t>τὸ	δῶρον	τὰ	δῶρα</a:t>
            </a:r>
          </a:p>
          <a:p>
            <a:r>
              <a:rPr lang="fr-FR" dirty="0"/>
              <a:t>Vocatif	 	</a:t>
            </a:r>
            <a:r>
              <a:rPr lang="el-GR" dirty="0"/>
              <a:t>δῶρον	 	δῶρα</a:t>
            </a:r>
          </a:p>
          <a:p>
            <a:r>
              <a:rPr lang="fr-FR" dirty="0"/>
              <a:t>Accusatif	</a:t>
            </a:r>
            <a:r>
              <a:rPr lang="el-GR" dirty="0"/>
              <a:t>τὸ	δῶρον	τὰ	δῶρα</a:t>
            </a:r>
          </a:p>
          <a:p>
            <a:r>
              <a:rPr lang="fr-FR" dirty="0"/>
              <a:t>Génitif	</a:t>
            </a:r>
            <a:r>
              <a:rPr lang="el-GR" dirty="0"/>
              <a:t>τοῦ	δῶρου	τῶν	δῶρων</a:t>
            </a:r>
          </a:p>
          <a:p>
            <a:r>
              <a:rPr lang="fr-FR" dirty="0"/>
              <a:t>Datif	</a:t>
            </a:r>
            <a:r>
              <a:rPr lang="el-GR" dirty="0"/>
              <a:t>τῷ	δῶρῳ	τοῖς	δῶροις</a:t>
            </a:r>
          </a:p>
        </p:txBody>
      </p:sp>
    </p:spTree>
    <p:extLst>
      <p:ext uri="{BB962C8B-B14F-4D97-AF65-F5344CB8AC3E}">
        <p14:creationId xmlns:p14="http://schemas.microsoft.com/office/powerpoint/2010/main" val="12806198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1DA0E30-B560-EBB1-F30A-A820491C6F00}"/>
              </a:ext>
            </a:extLst>
          </p:cNvPr>
          <p:cNvSpPr txBox="1"/>
          <p:nvPr/>
        </p:nvSpPr>
        <p:spPr>
          <a:xfrm>
            <a:off x="3046344" y="1362383"/>
            <a:ext cx="6092686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D.	</a:t>
            </a:r>
            <a:r>
              <a:rPr lang="fr-FR" sz="2400" b="1" dirty="0">
                <a:highlight>
                  <a:srgbClr val="FF00FF"/>
                </a:highlight>
              </a:rPr>
              <a:t>3° </a:t>
            </a:r>
            <a:r>
              <a:rPr lang="fr-FR" sz="2400" b="1" dirty="0" err="1">
                <a:highlight>
                  <a:srgbClr val="FF00FF"/>
                </a:highlight>
              </a:rPr>
              <a:t>declinaison</a:t>
            </a:r>
            <a:r>
              <a:rPr lang="fr-FR" sz="2400" b="1" dirty="0">
                <a:highlight>
                  <a:srgbClr val="FF00FF"/>
                </a:highlight>
              </a:rPr>
              <a:t> </a:t>
            </a:r>
          </a:p>
          <a:p>
            <a:r>
              <a:rPr lang="fr-FR" sz="2400" b="1" dirty="0"/>
              <a:t>Aperçu de la 3° déclinaison </a:t>
            </a:r>
          </a:p>
          <a:p>
            <a:r>
              <a:rPr lang="fr-FR" sz="2400" b="1" dirty="0"/>
              <a:t> </a:t>
            </a:r>
            <a:r>
              <a:rPr lang="el-GR" sz="2400" b="1" dirty="0"/>
              <a:t>Γυνη		γυναικες</a:t>
            </a:r>
          </a:p>
          <a:p>
            <a:r>
              <a:rPr lang="el-GR" sz="2400" b="1" dirty="0"/>
              <a:t>Γυναικα              γυναικας</a:t>
            </a:r>
          </a:p>
          <a:p>
            <a:r>
              <a:rPr lang="el-GR" sz="2400" b="1" dirty="0"/>
              <a:t>Γυναικος            γυναικων</a:t>
            </a:r>
          </a:p>
          <a:p>
            <a:r>
              <a:rPr lang="el-GR" sz="2400" b="1" dirty="0"/>
              <a:t>Γυναικι                γυναιξι (= κ+ σ)</a:t>
            </a:r>
            <a:endParaRPr lang="fr-FR" sz="2400" b="1" dirty="0"/>
          </a:p>
          <a:p>
            <a:endParaRPr lang="fr-FR" sz="2400" b="1" dirty="0"/>
          </a:p>
          <a:p>
            <a:endParaRPr lang="el-GR" sz="2400" b="1" dirty="0"/>
          </a:p>
          <a:p>
            <a:r>
              <a:rPr lang="fr-FR" sz="2400" b="1" dirty="0"/>
              <a:t>Sert à décliner les participes </a:t>
            </a:r>
            <a:r>
              <a:rPr lang="fr-FR" sz="2400" b="1" dirty="0" err="1"/>
              <a:t>masc</a:t>
            </a:r>
            <a:r>
              <a:rPr lang="fr-FR" sz="2400" b="1" dirty="0"/>
              <a:t> : </a:t>
            </a:r>
          </a:p>
          <a:p>
            <a:r>
              <a:rPr lang="el-GR" sz="2400" b="1" dirty="0"/>
              <a:t>Λεγων		λεγοντες</a:t>
            </a:r>
          </a:p>
          <a:p>
            <a:r>
              <a:rPr lang="el-GR" sz="2400" b="1" dirty="0"/>
              <a:t>Λεγοντα	λεγοντας</a:t>
            </a:r>
          </a:p>
          <a:p>
            <a:r>
              <a:rPr lang="el-GR" sz="2400" b="1" dirty="0"/>
              <a:t>Λεγοντος	λεγοντων</a:t>
            </a:r>
          </a:p>
          <a:p>
            <a:r>
              <a:rPr lang="el-GR" sz="2400" b="1" dirty="0"/>
              <a:t>Λεγοντι		λεγουσι = λεγοντ+σι </a:t>
            </a:r>
          </a:p>
        </p:txBody>
      </p:sp>
    </p:spTree>
    <p:extLst>
      <p:ext uri="{BB962C8B-B14F-4D97-AF65-F5344CB8AC3E}">
        <p14:creationId xmlns:p14="http://schemas.microsoft.com/office/powerpoint/2010/main" val="16084961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08199BF-DB9F-35F5-8C4E-01A3044A8D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7290647"/>
              </p:ext>
            </p:extLst>
          </p:nvPr>
        </p:nvGraphicFramePr>
        <p:xfrm>
          <a:off x="838200" y="2538254"/>
          <a:ext cx="10515600" cy="3627120"/>
        </p:xfrm>
        <a:graphic>
          <a:graphicData uri="http://schemas.openxmlformats.org/drawingml/2006/table">
            <a:tbl>
              <a:tblPr/>
              <a:tblGrid>
                <a:gridCol w="3505200">
                  <a:extLst>
                    <a:ext uri="{9D8B030D-6E8A-4147-A177-3AD203B41FA5}">
                      <a16:colId xmlns:a16="http://schemas.microsoft.com/office/drawing/2014/main" val="969533521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44820170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108079037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r-FR" sz="2800" dirty="0">
                          <a:solidFill>
                            <a:srgbClr val="202122"/>
                          </a:solidFill>
                          <a:effectLst/>
                          <a:highlight>
                            <a:srgbClr val="00FF00"/>
                          </a:highlight>
                        </a:rPr>
                        <a:t>Indicatif présent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dirty="0">
                          <a:effectLst/>
                        </a:rPr>
                        <a:t>παιδεύ-</a:t>
                      </a:r>
                      <a:r>
                        <a:rPr lang="el-GR" b="1" dirty="0">
                          <a:effectLst/>
                        </a:rPr>
                        <a:t>ω</a:t>
                      </a:r>
                      <a:r>
                        <a:rPr lang="fr-FR" b="0" dirty="0">
                          <a:effectLst/>
                        </a:rPr>
                        <a:t>: j’éduque</a:t>
                      </a:r>
                      <a:endParaRPr lang="el-GR" b="0" dirty="0">
                        <a:effectLst/>
                      </a:endParaRPr>
                    </a:p>
                    <a:p>
                      <a:pPr algn="ctr">
                        <a:buNone/>
                      </a:pPr>
                      <a:endParaRPr lang="fr-FR" dirty="0">
                        <a:solidFill>
                          <a:srgbClr val="202122"/>
                        </a:solidFill>
                        <a:effectLst/>
                      </a:endParaRPr>
                    </a:p>
                  </a:txBody>
                  <a:tcPr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r-FR">
                          <a:solidFill>
                            <a:srgbClr val="202122"/>
                          </a:solidFill>
                          <a:effectLst/>
                        </a:rPr>
                        <a:t>Actif</a:t>
                      </a:r>
                    </a:p>
                  </a:txBody>
                  <a:tcPr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r-FR">
                          <a:solidFill>
                            <a:srgbClr val="202122"/>
                          </a:solidFill>
                          <a:effectLst/>
                        </a:rPr>
                        <a:t>Moyen passif</a:t>
                      </a:r>
                    </a:p>
                  </a:txBody>
                  <a:tcPr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01038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>
                          <a:effectLst/>
                        </a:rPr>
                        <a:t>1° Sing.</a:t>
                      </a:r>
                    </a:p>
                  </a:txBody>
                  <a:tcPr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dirty="0">
                          <a:effectLst/>
                        </a:rPr>
                        <a:t>παιδεύ-</a:t>
                      </a:r>
                      <a:r>
                        <a:rPr lang="el-GR" b="1" dirty="0">
                          <a:effectLst/>
                        </a:rPr>
                        <a:t>ω</a:t>
                      </a:r>
                      <a:endParaRPr lang="el-GR" dirty="0">
                        <a:effectLst/>
                      </a:endParaRPr>
                    </a:p>
                  </a:txBody>
                  <a:tcPr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>
                          <a:effectLst/>
                        </a:rPr>
                        <a:t>παιδεύ-</a:t>
                      </a:r>
                      <a:r>
                        <a:rPr lang="el-GR" i="1">
                          <a:effectLst/>
                        </a:rPr>
                        <a:t>ο</a:t>
                      </a:r>
                      <a:r>
                        <a:rPr lang="el-GR">
                          <a:effectLst/>
                        </a:rPr>
                        <a:t>-</a:t>
                      </a:r>
                      <a:r>
                        <a:rPr lang="el-GR" b="1">
                          <a:effectLst/>
                        </a:rPr>
                        <a:t>μαι</a:t>
                      </a:r>
                      <a:endParaRPr lang="el-GR">
                        <a:effectLst/>
                      </a:endParaRPr>
                    </a:p>
                  </a:txBody>
                  <a:tcPr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22866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>
                          <a:effectLst/>
                        </a:rPr>
                        <a:t>2° Sing.</a:t>
                      </a:r>
                    </a:p>
                  </a:txBody>
                  <a:tcPr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>
                          <a:effectLst/>
                        </a:rPr>
                        <a:t>παιδεύ-</a:t>
                      </a:r>
                      <a:r>
                        <a:rPr lang="el-GR" b="1">
                          <a:effectLst/>
                        </a:rPr>
                        <a:t>εις</a:t>
                      </a:r>
                      <a:endParaRPr lang="el-GR">
                        <a:effectLst/>
                      </a:endParaRPr>
                    </a:p>
                  </a:txBody>
                  <a:tcPr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>
                          <a:effectLst/>
                        </a:rPr>
                        <a:t>παιδεύ-</a:t>
                      </a:r>
                      <a:r>
                        <a:rPr lang="el-GR" b="1">
                          <a:effectLst/>
                        </a:rPr>
                        <a:t>ει</a:t>
                      </a:r>
                      <a:r>
                        <a:rPr lang="el-GR">
                          <a:effectLst/>
                        </a:rPr>
                        <a:t> </a:t>
                      </a:r>
                      <a:r>
                        <a:rPr lang="fr-FR" i="1">
                          <a:effectLst/>
                        </a:rPr>
                        <a:t>ou</a:t>
                      </a:r>
                      <a:r>
                        <a:rPr lang="fr-FR">
                          <a:effectLst/>
                        </a:rPr>
                        <a:t> </a:t>
                      </a:r>
                      <a:r>
                        <a:rPr lang="el-GR">
                          <a:effectLst/>
                        </a:rPr>
                        <a:t>παιδεύ-</a:t>
                      </a:r>
                      <a:r>
                        <a:rPr lang="el-GR" b="1">
                          <a:effectLst/>
                        </a:rPr>
                        <a:t>ῃ</a:t>
                      </a:r>
                      <a:endParaRPr lang="el-GR">
                        <a:effectLst/>
                      </a:endParaRPr>
                    </a:p>
                  </a:txBody>
                  <a:tcPr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13891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>
                          <a:effectLst/>
                        </a:rPr>
                        <a:t>3° Sing.</a:t>
                      </a:r>
                    </a:p>
                  </a:txBody>
                  <a:tcPr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>
                          <a:effectLst/>
                        </a:rPr>
                        <a:t>παιδεύ-</a:t>
                      </a:r>
                      <a:r>
                        <a:rPr lang="el-GR" b="1">
                          <a:effectLst/>
                        </a:rPr>
                        <a:t>ει</a:t>
                      </a:r>
                      <a:endParaRPr lang="el-GR">
                        <a:effectLst/>
                      </a:endParaRPr>
                    </a:p>
                  </a:txBody>
                  <a:tcPr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>
                          <a:effectLst/>
                        </a:rPr>
                        <a:t>παιδεύ-</a:t>
                      </a:r>
                      <a:r>
                        <a:rPr lang="el-GR" i="1">
                          <a:effectLst/>
                        </a:rPr>
                        <a:t>ε</a:t>
                      </a:r>
                      <a:r>
                        <a:rPr lang="el-GR">
                          <a:effectLst/>
                        </a:rPr>
                        <a:t>-</a:t>
                      </a:r>
                      <a:r>
                        <a:rPr lang="el-GR" b="1">
                          <a:effectLst/>
                        </a:rPr>
                        <a:t>ται</a:t>
                      </a:r>
                      <a:endParaRPr lang="el-GR">
                        <a:effectLst/>
                      </a:endParaRPr>
                    </a:p>
                  </a:txBody>
                  <a:tcPr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46486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>
                          <a:effectLst/>
                        </a:rPr>
                        <a:t>1° Plur.</a:t>
                      </a:r>
                    </a:p>
                  </a:txBody>
                  <a:tcPr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>
                          <a:effectLst/>
                        </a:rPr>
                        <a:t>παιδεύ-</a:t>
                      </a:r>
                      <a:r>
                        <a:rPr lang="el-GR" i="1">
                          <a:effectLst/>
                        </a:rPr>
                        <a:t>ο</a:t>
                      </a:r>
                      <a:r>
                        <a:rPr lang="el-GR">
                          <a:effectLst/>
                        </a:rPr>
                        <a:t>-</a:t>
                      </a:r>
                      <a:r>
                        <a:rPr lang="el-GR" b="1">
                          <a:effectLst/>
                        </a:rPr>
                        <a:t>μεν</a:t>
                      </a:r>
                      <a:endParaRPr lang="el-GR">
                        <a:effectLst/>
                      </a:endParaRPr>
                    </a:p>
                  </a:txBody>
                  <a:tcPr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>
                          <a:effectLst/>
                        </a:rPr>
                        <a:t>παιδευ-</a:t>
                      </a:r>
                      <a:r>
                        <a:rPr lang="el-GR" i="1">
                          <a:effectLst/>
                        </a:rPr>
                        <a:t>ό</a:t>
                      </a:r>
                      <a:r>
                        <a:rPr lang="el-GR">
                          <a:effectLst/>
                        </a:rPr>
                        <a:t>-</a:t>
                      </a:r>
                      <a:r>
                        <a:rPr lang="el-GR" b="1">
                          <a:effectLst/>
                        </a:rPr>
                        <a:t>μεθα</a:t>
                      </a:r>
                      <a:endParaRPr lang="el-GR">
                        <a:effectLst/>
                      </a:endParaRPr>
                    </a:p>
                  </a:txBody>
                  <a:tcPr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42110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>
                          <a:effectLst/>
                        </a:rPr>
                        <a:t>2° Plur.</a:t>
                      </a:r>
                    </a:p>
                  </a:txBody>
                  <a:tcPr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>
                          <a:effectLst/>
                        </a:rPr>
                        <a:t>παιδεύ-</a:t>
                      </a:r>
                      <a:r>
                        <a:rPr lang="el-GR" i="1">
                          <a:effectLst/>
                        </a:rPr>
                        <a:t>ε</a:t>
                      </a:r>
                      <a:r>
                        <a:rPr lang="el-GR">
                          <a:effectLst/>
                        </a:rPr>
                        <a:t>-</a:t>
                      </a:r>
                      <a:r>
                        <a:rPr lang="el-GR" b="1">
                          <a:effectLst/>
                        </a:rPr>
                        <a:t>τε</a:t>
                      </a:r>
                      <a:endParaRPr lang="el-GR">
                        <a:effectLst/>
                      </a:endParaRPr>
                    </a:p>
                  </a:txBody>
                  <a:tcPr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>
                          <a:effectLst/>
                        </a:rPr>
                        <a:t>παιδεύ-</a:t>
                      </a:r>
                      <a:r>
                        <a:rPr lang="el-GR" i="1">
                          <a:effectLst/>
                        </a:rPr>
                        <a:t>ε</a:t>
                      </a:r>
                      <a:r>
                        <a:rPr lang="el-GR">
                          <a:effectLst/>
                        </a:rPr>
                        <a:t>-</a:t>
                      </a:r>
                      <a:r>
                        <a:rPr lang="el-GR" b="1">
                          <a:effectLst/>
                        </a:rPr>
                        <a:t>σθε</a:t>
                      </a:r>
                      <a:endParaRPr lang="el-GR">
                        <a:effectLst/>
                      </a:endParaRPr>
                    </a:p>
                  </a:txBody>
                  <a:tcPr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9252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>
                          <a:effectLst/>
                        </a:rPr>
                        <a:t>3° Plur.</a:t>
                      </a:r>
                    </a:p>
                  </a:txBody>
                  <a:tcPr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>
                          <a:effectLst/>
                        </a:rPr>
                        <a:t>παιδεύ-</a:t>
                      </a:r>
                      <a:r>
                        <a:rPr lang="el-GR" b="1">
                          <a:effectLst/>
                        </a:rPr>
                        <a:t>ουσι(ν)</a:t>
                      </a:r>
                      <a:endParaRPr lang="el-GR">
                        <a:effectLst/>
                      </a:endParaRPr>
                    </a:p>
                  </a:txBody>
                  <a:tcPr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>
                          <a:effectLst/>
                        </a:rPr>
                        <a:t>παιδεύ-</a:t>
                      </a:r>
                      <a:r>
                        <a:rPr lang="el-GR" i="1">
                          <a:effectLst/>
                        </a:rPr>
                        <a:t>ο</a:t>
                      </a:r>
                      <a:r>
                        <a:rPr lang="el-GR">
                          <a:effectLst/>
                        </a:rPr>
                        <a:t>-</a:t>
                      </a:r>
                      <a:r>
                        <a:rPr lang="el-GR" b="1">
                          <a:effectLst/>
                        </a:rPr>
                        <a:t>νται</a:t>
                      </a:r>
                      <a:endParaRPr lang="el-GR">
                        <a:effectLst/>
                      </a:endParaRPr>
                    </a:p>
                  </a:txBody>
                  <a:tcPr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60785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>
                          <a:effectLst/>
                        </a:rPr>
                        <a:t>2° et 3° Duel</a:t>
                      </a:r>
                    </a:p>
                  </a:txBody>
                  <a:tcPr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>
                          <a:effectLst/>
                        </a:rPr>
                        <a:t>παιδεύ-</a:t>
                      </a:r>
                      <a:r>
                        <a:rPr lang="el-GR" i="1">
                          <a:effectLst/>
                        </a:rPr>
                        <a:t>ε</a:t>
                      </a:r>
                      <a:r>
                        <a:rPr lang="el-GR">
                          <a:effectLst/>
                        </a:rPr>
                        <a:t>-</a:t>
                      </a:r>
                      <a:r>
                        <a:rPr lang="el-GR" b="1">
                          <a:effectLst/>
                        </a:rPr>
                        <a:t>τον</a:t>
                      </a:r>
                      <a:endParaRPr lang="el-GR">
                        <a:effectLst/>
                      </a:endParaRPr>
                    </a:p>
                  </a:txBody>
                  <a:tcPr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dirty="0">
                          <a:effectLst/>
                        </a:rPr>
                        <a:t>παιδεύ-</a:t>
                      </a:r>
                      <a:r>
                        <a:rPr lang="el-GR" i="1" dirty="0">
                          <a:effectLst/>
                        </a:rPr>
                        <a:t>ε</a:t>
                      </a:r>
                      <a:r>
                        <a:rPr lang="el-GR" dirty="0">
                          <a:effectLst/>
                        </a:rPr>
                        <a:t>-</a:t>
                      </a:r>
                      <a:r>
                        <a:rPr lang="el-GR" b="1" dirty="0">
                          <a:effectLst/>
                        </a:rPr>
                        <a:t>σθον</a:t>
                      </a:r>
                      <a:endParaRPr lang="el-GR" dirty="0">
                        <a:effectLst/>
                      </a:endParaRPr>
                    </a:p>
                  </a:txBody>
                  <a:tcPr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2571239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FD2805F5-7F63-56B5-1B12-1F7DF77279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2538413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253920" tIns="4761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rgbClr val="2021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πα</a:t>
            </a:r>
            <a:r>
              <a:rPr kumimoji="0" lang="fr-FR" altLang="fr-FR" sz="1200" b="0" i="0" u="none" strike="noStrike" cap="none" normalizeH="0" baseline="0" dirty="0" err="1">
                <a:ln>
                  <a:noFill/>
                </a:ln>
                <a:solidFill>
                  <a:srgbClr val="2021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ιδεύ</a:t>
            </a:r>
            <a:r>
              <a:rPr kumimoji="0" lang="fr-FR" altLang="fr-FR" sz="1200" b="1" i="0" u="none" strike="noStrike" cap="none" normalizeH="0" baseline="0" dirty="0" err="1">
                <a:ln>
                  <a:noFill/>
                </a:ln>
                <a:solidFill>
                  <a:srgbClr val="2021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ω</a:t>
            </a: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rgbClr val="2021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kumimoji="0" lang="fr-FR" altLang="fr-FR" sz="1200" b="0" i="1" u="none" strike="noStrike" cap="none" normalizeH="0" baseline="0" dirty="0">
                <a:ln>
                  <a:noFill/>
                </a:ln>
                <a:solidFill>
                  <a:srgbClr val="2021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j'éduque</a:t>
            </a: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rgbClr val="2021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35181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1DDDBF3-B06D-A1C7-1FF7-EB521C81C2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5442732"/>
              </p:ext>
            </p:extLst>
          </p:nvPr>
        </p:nvGraphicFramePr>
        <p:xfrm>
          <a:off x="522514" y="2218214"/>
          <a:ext cx="10831286" cy="3566160"/>
        </p:xfrm>
        <a:graphic>
          <a:graphicData uri="http://schemas.openxmlformats.org/drawingml/2006/table">
            <a:tbl>
              <a:tblPr/>
              <a:tblGrid>
                <a:gridCol w="3820886">
                  <a:extLst>
                    <a:ext uri="{9D8B030D-6E8A-4147-A177-3AD203B41FA5}">
                      <a16:colId xmlns:a16="http://schemas.microsoft.com/office/drawing/2014/main" val="3633464487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953483305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174421652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br>
                        <a:rPr lang="fr-FR" dirty="0">
                          <a:solidFill>
                            <a:srgbClr val="202122"/>
                          </a:solidFill>
                          <a:effectLst/>
                        </a:rPr>
                      </a:br>
                      <a:r>
                        <a:rPr lang="fr-FR" dirty="0">
                          <a:solidFill>
                            <a:srgbClr val="202122"/>
                          </a:solidFill>
                          <a:effectLst/>
                          <a:highlight>
                            <a:srgbClr val="0000FF"/>
                          </a:highlight>
                        </a:rPr>
                        <a:t>IMPARFAIT </a:t>
                      </a:r>
                    </a:p>
                  </a:txBody>
                  <a:tcPr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r-FR" dirty="0">
                          <a:solidFill>
                            <a:srgbClr val="202122"/>
                          </a:solidFill>
                          <a:effectLst/>
                        </a:rPr>
                        <a:t>Actif</a:t>
                      </a:r>
                    </a:p>
                  </a:txBody>
                  <a:tcPr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solidFill>
                            <a:srgbClr val="202122"/>
                          </a:solidFill>
                          <a:effectLst/>
                        </a:rPr>
                        <a:t>Moyen- Passif </a:t>
                      </a:r>
                    </a:p>
                    <a:p>
                      <a:endParaRPr lang="fr-FR" dirty="0"/>
                    </a:p>
                  </a:txBody>
                  <a:tcPr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10662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dirty="0">
                          <a:effectLst/>
                        </a:rPr>
                        <a:t>1° </a:t>
                      </a:r>
                      <a:r>
                        <a:rPr lang="fr-FR" dirty="0" err="1">
                          <a:effectLst/>
                        </a:rPr>
                        <a:t>Sing</a:t>
                      </a:r>
                      <a:r>
                        <a:rPr lang="fr-FR" dirty="0">
                          <a:effectLst/>
                        </a:rPr>
                        <a:t>.</a:t>
                      </a:r>
                    </a:p>
                  </a:txBody>
                  <a:tcPr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b="1">
                          <a:effectLst/>
                        </a:rPr>
                        <a:t>ἐ</a:t>
                      </a:r>
                      <a:r>
                        <a:rPr lang="el-GR">
                          <a:effectLst/>
                        </a:rPr>
                        <a:t>-παίδευ-</a:t>
                      </a:r>
                      <a:r>
                        <a:rPr lang="el-GR" i="1">
                          <a:effectLst/>
                        </a:rPr>
                        <a:t>ο</a:t>
                      </a:r>
                      <a:r>
                        <a:rPr lang="el-GR">
                          <a:effectLst/>
                        </a:rPr>
                        <a:t>-</a:t>
                      </a:r>
                      <a:r>
                        <a:rPr lang="el-GR" b="1">
                          <a:effectLst/>
                        </a:rPr>
                        <a:t>ν</a:t>
                      </a:r>
                      <a:endParaRPr lang="el-GR">
                        <a:effectLst/>
                      </a:endParaRPr>
                    </a:p>
                  </a:txBody>
                  <a:tcPr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b="1">
                          <a:effectLst/>
                        </a:rPr>
                        <a:t>ἐ</a:t>
                      </a:r>
                      <a:r>
                        <a:rPr lang="el-GR">
                          <a:effectLst/>
                        </a:rPr>
                        <a:t>-παιδευ-</a:t>
                      </a:r>
                      <a:r>
                        <a:rPr lang="el-GR" i="1">
                          <a:effectLst/>
                        </a:rPr>
                        <a:t>ό</a:t>
                      </a:r>
                      <a:r>
                        <a:rPr lang="el-GR">
                          <a:effectLst/>
                        </a:rPr>
                        <a:t>-</a:t>
                      </a:r>
                      <a:r>
                        <a:rPr lang="el-GR" b="1">
                          <a:effectLst/>
                        </a:rPr>
                        <a:t>μην</a:t>
                      </a:r>
                      <a:endParaRPr lang="el-GR">
                        <a:effectLst/>
                      </a:endParaRPr>
                    </a:p>
                  </a:txBody>
                  <a:tcPr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5490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>
                          <a:effectLst/>
                        </a:rPr>
                        <a:t>2° Sing.</a:t>
                      </a:r>
                    </a:p>
                  </a:txBody>
                  <a:tcPr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b="1">
                          <a:effectLst/>
                        </a:rPr>
                        <a:t>ἐ</a:t>
                      </a:r>
                      <a:r>
                        <a:rPr lang="el-GR">
                          <a:effectLst/>
                        </a:rPr>
                        <a:t>-παίδευ-</a:t>
                      </a:r>
                      <a:r>
                        <a:rPr lang="el-GR" i="1">
                          <a:effectLst/>
                        </a:rPr>
                        <a:t>ε</a:t>
                      </a:r>
                      <a:r>
                        <a:rPr lang="el-GR">
                          <a:effectLst/>
                        </a:rPr>
                        <a:t>-</a:t>
                      </a:r>
                      <a:r>
                        <a:rPr lang="el-GR" b="1">
                          <a:effectLst/>
                        </a:rPr>
                        <a:t>ς</a:t>
                      </a:r>
                      <a:endParaRPr lang="el-GR">
                        <a:effectLst/>
                      </a:endParaRPr>
                    </a:p>
                  </a:txBody>
                  <a:tcPr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b="1">
                          <a:effectLst/>
                        </a:rPr>
                        <a:t>ἐ</a:t>
                      </a:r>
                      <a:r>
                        <a:rPr lang="el-GR">
                          <a:effectLst/>
                        </a:rPr>
                        <a:t>-παίδεύ-</a:t>
                      </a:r>
                      <a:r>
                        <a:rPr lang="el-GR" b="1">
                          <a:effectLst/>
                        </a:rPr>
                        <a:t>ου</a:t>
                      </a:r>
                      <a:endParaRPr lang="el-GR">
                        <a:effectLst/>
                      </a:endParaRPr>
                    </a:p>
                  </a:txBody>
                  <a:tcPr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18767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>
                          <a:effectLst/>
                        </a:rPr>
                        <a:t>3° Sing.</a:t>
                      </a:r>
                    </a:p>
                  </a:txBody>
                  <a:tcPr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b="1">
                          <a:effectLst/>
                        </a:rPr>
                        <a:t>ἐ</a:t>
                      </a:r>
                      <a:r>
                        <a:rPr lang="el-GR">
                          <a:effectLst/>
                        </a:rPr>
                        <a:t>-παίδευ-</a:t>
                      </a:r>
                      <a:r>
                        <a:rPr lang="el-GR" i="1">
                          <a:effectLst/>
                        </a:rPr>
                        <a:t>ε</a:t>
                      </a:r>
                      <a:r>
                        <a:rPr lang="el-GR">
                          <a:effectLst/>
                        </a:rPr>
                        <a:t>(ν)</a:t>
                      </a:r>
                    </a:p>
                  </a:txBody>
                  <a:tcPr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b="1">
                          <a:effectLst/>
                        </a:rPr>
                        <a:t>ἐ</a:t>
                      </a:r>
                      <a:r>
                        <a:rPr lang="el-GR">
                          <a:effectLst/>
                        </a:rPr>
                        <a:t>-παίδεύ-</a:t>
                      </a:r>
                      <a:r>
                        <a:rPr lang="el-GR" i="1">
                          <a:effectLst/>
                        </a:rPr>
                        <a:t>ε</a:t>
                      </a:r>
                      <a:r>
                        <a:rPr lang="el-GR">
                          <a:effectLst/>
                        </a:rPr>
                        <a:t>-</a:t>
                      </a:r>
                      <a:r>
                        <a:rPr lang="el-GR" b="1">
                          <a:effectLst/>
                        </a:rPr>
                        <a:t>το</a:t>
                      </a:r>
                      <a:endParaRPr lang="el-GR">
                        <a:effectLst/>
                      </a:endParaRPr>
                    </a:p>
                  </a:txBody>
                  <a:tcPr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35357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>
                          <a:effectLst/>
                        </a:rPr>
                        <a:t>1° Plur.</a:t>
                      </a:r>
                    </a:p>
                  </a:txBody>
                  <a:tcPr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b="1">
                          <a:effectLst/>
                        </a:rPr>
                        <a:t>ἐ</a:t>
                      </a:r>
                      <a:r>
                        <a:rPr lang="el-GR">
                          <a:effectLst/>
                        </a:rPr>
                        <a:t>-παίδεύ-</a:t>
                      </a:r>
                      <a:r>
                        <a:rPr lang="el-GR" i="1">
                          <a:effectLst/>
                        </a:rPr>
                        <a:t>ο</a:t>
                      </a:r>
                      <a:r>
                        <a:rPr lang="el-GR">
                          <a:effectLst/>
                        </a:rPr>
                        <a:t>-</a:t>
                      </a:r>
                      <a:r>
                        <a:rPr lang="el-GR" b="1">
                          <a:effectLst/>
                        </a:rPr>
                        <a:t>μεν</a:t>
                      </a:r>
                      <a:endParaRPr lang="el-GR">
                        <a:effectLst/>
                      </a:endParaRPr>
                    </a:p>
                  </a:txBody>
                  <a:tcPr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b="1">
                          <a:effectLst/>
                        </a:rPr>
                        <a:t>ἐ</a:t>
                      </a:r>
                      <a:r>
                        <a:rPr lang="el-GR">
                          <a:effectLst/>
                        </a:rPr>
                        <a:t>-παιδευ-</a:t>
                      </a:r>
                      <a:r>
                        <a:rPr lang="el-GR" i="1">
                          <a:effectLst/>
                        </a:rPr>
                        <a:t>ό</a:t>
                      </a:r>
                      <a:r>
                        <a:rPr lang="el-GR">
                          <a:effectLst/>
                        </a:rPr>
                        <a:t>-</a:t>
                      </a:r>
                      <a:r>
                        <a:rPr lang="el-GR" b="1">
                          <a:effectLst/>
                        </a:rPr>
                        <a:t>μεθα</a:t>
                      </a:r>
                      <a:endParaRPr lang="el-GR">
                        <a:effectLst/>
                      </a:endParaRPr>
                    </a:p>
                  </a:txBody>
                  <a:tcPr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54549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>
                          <a:effectLst/>
                        </a:rPr>
                        <a:t>2° Plur.</a:t>
                      </a:r>
                    </a:p>
                  </a:txBody>
                  <a:tcPr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b="1">
                          <a:effectLst/>
                        </a:rPr>
                        <a:t>ἐ</a:t>
                      </a:r>
                      <a:r>
                        <a:rPr lang="el-GR">
                          <a:effectLst/>
                        </a:rPr>
                        <a:t>-παίδεύ-</a:t>
                      </a:r>
                      <a:r>
                        <a:rPr lang="el-GR" i="1">
                          <a:effectLst/>
                        </a:rPr>
                        <a:t>ε</a:t>
                      </a:r>
                      <a:r>
                        <a:rPr lang="el-GR">
                          <a:effectLst/>
                        </a:rPr>
                        <a:t>-</a:t>
                      </a:r>
                      <a:r>
                        <a:rPr lang="el-GR" b="1">
                          <a:effectLst/>
                        </a:rPr>
                        <a:t>τε</a:t>
                      </a:r>
                      <a:endParaRPr lang="el-GR">
                        <a:effectLst/>
                      </a:endParaRPr>
                    </a:p>
                  </a:txBody>
                  <a:tcPr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b="1">
                          <a:effectLst/>
                        </a:rPr>
                        <a:t>ἐ</a:t>
                      </a:r>
                      <a:r>
                        <a:rPr lang="el-GR">
                          <a:effectLst/>
                        </a:rPr>
                        <a:t>-παίδεύ-</a:t>
                      </a:r>
                      <a:r>
                        <a:rPr lang="el-GR" i="1">
                          <a:effectLst/>
                        </a:rPr>
                        <a:t>ε</a:t>
                      </a:r>
                      <a:r>
                        <a:rPr lang="el-GR">
                          <a:effectLst/>
                        </a:rPr>
                        <a:t>-</a:t>
                      </a:r>
                      <a:r>
                        <a:rPr lang="el-GR" b="1">
                          <a:effectLst/>
                        </a:rPr>
                        <a:t>σθε</a:t>
                      </a:r>
                      <a:endParaRPr lang="el-GR">
                        <a:effectLst/>
                      </a:endParaRPr>
                    </a:p>
                  </a:txBody>
                  <a:tcPr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34964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>
                          <a:effectLst/>
                        </a:rPr>
                        <a:t>3° Plur.</a:t>
                      </a:r>
                    </a:p>
                  </a:txBody>
                  <a:tcPr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b="1">
                          <a:effectLst/>
                        </a:rPr>
                        <a:t>ἐ</a:t>
                      </a:r>
                      <a:r>
                        <a:rPr lang="el-GR">
                          <a:effectLst/>
                        </a:rPr>
                        <a:t>-παίδευ-</a:t>
                      </a:r>
                      <a:r>
                        <a:rPr lang="el-GR" i="1">
                          <a:effectLst/>
                        </a:rPr>
                        <a:t>ο</a:t>
                      </a:r>
                      <a:r>
                        <a:rPr lang="el-GR">
                          <a:effectLst/>
                        </a:rPr>
                        <a:t>-</a:t>
                      </a:r>
                      <a:r>
                        <a:rPr lang="el-GR" b="1">
                          <a:effectLst/>
                        </a:rPr>
                        <a:t>ν</a:t>
                      </a:r>
                      <a:endParaRPr lang="el-GR">
                        <a:effectLst/>
                      </a:endParaRPr>
                    </a:p>
                  </a:txBody>
                  <a:tcPr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b="1">
                          <a:effectLst/>
                        </a:rPr>
                        <a:t>ἐ</a:t>
                      </a:r>
                      <a:r>
                        <a:rPr lang="el-GR">
                          <a:effectLst/>
                        </a:rPr>
                        <a:t>-παίδεύ-</a:t>
                      </a:r>
                      <a:r>
                        <a:rPr lang="el-GR" i="1">
                          <a:effectLst/>
                        </a:rPr>
                        <a:t>ο</a:t>
                      </a:r>
                      <a:r>
                        <a:rPr lang="el-GR">
                          <a:effectLst/>
                        </a:rPr>
                        <a:t>-</a:t>
                      </a:r>
                      <a:r>
                        <a:rPr lang="el-GR" b="1">
                          <a:effectLst/>
                        </a:rPr>
                        <a:t>ντο</a:t>
                      </a:r>
                      <a:endParaRPr lang="el-GR">
                        <a:effectLst/>
                      </a:endParaRPr>
                    </a:p>
                  </a:txBody>
                  <a:tcPr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27937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fr-FR" dirty="0">
                        <a:effectLst/>
                      </a:endParaRPr>
                    </a:p>
                  </a:txBody>
                  <a:tcPr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>
                        <a:effectLst/>
                      </a:endParaRPr>
                    </a:p>
                  </a:txBody>
                  <a:tcPr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 dirty="0">
                        <a:effectLst/>
                      </a:endParaRPr>
                    </a:p>
                  </a:txBody>
                  <a:tcPr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53069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fr-FR" dirty="0">
                        <a:effectLst/>
                      </a:endParaRPr>
                    </a:p>
                  </a:txBody>
                  <a:tcPr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 dirty="0">
                        <a:effectLst/>
                      </a:endParaRPr>
                    </a:p>
                  </a:txBody>
                  <a:tcPr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 dirty="0">
                        <a:effectLst/>
                      </a:endParaRPr>
                    </a:p>
                  </a:txBody>
                  <a:tcPr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5482612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A82985C3-2880-2FC0-2960-9307918FB3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221773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26269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9829AB-EF0B-E405-C7AB-1D6040852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highlight>
                  <a:srgbClr val="FF0000"/>
                </a:highlight>
              </a:rPr>
              <a:t>Verbe être : </a:t>
            </a:r>
            <a:r>
              <a:rPr lang="el-GR" dirty="0">
                <a:highlight>
                  <a:srgbClr val="FF0000"/>
                </a:highlight>
              </a:rPr>
              <a:t>ειναι </a:t>
            </a:r>
            <a:br>
              <a:rPr lang="fr-FR" dirty="0"/>
            </a:br>
            <a:r>
              <a:rPr lang="el-GR" dirty="0"/>
              <a:t> </a:t>
            </a:r>
            <a:r>
              <a:rPr lang="fr-FR" dirty="0"/>
              <a:t>Participe:</a:t>
            </a:r>
            <a:r>
              <a:rPr lang="el-GR" dirty="0"/>
              <a:t>  </a:t>
            </a:r>
            <a:r>
              <a:rPr lang="el-GR" sz="3600" dirty="0"/>
              <a:t>ων </a:t>
            </a:r>
            <a:r>
              <a:rPr lang="fr-FR" sz="3600" dirty="0"/>
              <a:t>, </a:t>
            </a:r>
            <a:r>
              <a:rPr lang="el-GR" sz="3600" dirty="0"/>
              <a:t>οντος</a:t>
            </a:r>
            <a:r>
              <a:rPr lang="fr-FR" sz="3600" dirty="0"/>
              <a:t>/</a:t>
            </a:r>
            <a:r>
              <a:rPr lang="el-GR" sz="3600" dirty="0"/>
              <a:t> ουσα</a:t>
            </a:r>
            <a:r>
              <a:rPr lang="fr-FR" sz="3600" dirty="0"/>
              <a:t>, </a:t>
            </a:r>
            <a:r>
              <a:rPr lang="el-GR" sz="3600" dirty="0"/>
              <a:t>ουσης</a:t>
            </a:r>
            <a:r>
              <a:rPr lang="fr-FR" sz="3600" dirty="0"/>
              <a:t>/</a:t>
            </a:r>
            <a:r>
              <a:rPr lang="el-GR" sz="3600" dirty="0"/>
              <a:t> ον οντος</a:t>
            </a:r>
            <a:endParaRPr lang="fr-FR" dirty="0"/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C78878CC-B0B6-8FA3-1A06-0F21ECEC29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1866920"/>
              </p:ext>
            </p:extLst>
          </p:nvPr>
        </p:nvGraphicFramePr>
        <p:xfrm>
          <a:off x="838200" y="2812574"/>
          <a:ext cx="10515600" cy="3108960"/>
        </p:xfrm>
        <a:graphic>
          <a:graphicData uri="http://schemas.openxmlformats.org/drawingml/2006/table">
            <a:tbl>
              <a:tblPr/>
              <a:tblGrid>
                <a:gridCol w="2628900">
                  <a:extLst>
                    <a:ext uri="{9D8B030D-6E8A-4147-A177-3AD203B41FA5}">
                      <a16:colId xmlns:a16="http://schemas.microsoft.com/office/drawing/2014/main" val="282691607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740920752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891793831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5601619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br>
                        <a:rPr lang="fr-FR" sz="2400" b="1" dirty="0">
                          <a:effectLst/>
                        </a:rPr>
                      </a:br>
                      <a:endParaRPr lang="fr-FR" sz="2400" b="1" dirty="0">
                        <a:effectLst/>
                      </a:endParaRPr>
                    </a:p>
                  </a:txBody>
                  <a:tcPr anchor="ctr">
                    <a:lnL w="15240" cap="flat" cmpd="sng" algn="ctr">
                      <a:solidFill>
                        <a:srgbClr val="434E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240" cap="flat" cmpd="sng" algn="ctr">
                      <a:solidFill>
                        <a:srgbClr val="434E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240" cap="flat" cmpd="sng" algn="ctr">
                      <a:solidFill>
                        <a:srgbClr val="434E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240" cap="flat" cmpd="sng" algn="ctr">
                      <a:solidFill>
                        <a:srgbClr val="434E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2400" b="0" dirty="0">
                          <a:effectLst/>
                        </a:rPr>
                        <a:t>Présent </a:t>
                      </a:r>
                    </a:p>
                  </a:txBody>
                  <a:tcPr anchor="ctr">
                    <a:lnL w="15240" cap="flat" cmpd="sng" algn="ctr">
                      <a:solidFill>
                        <a:srgbClr val="434E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240" cap="flat" cmpd="sng" algn="ctr">
                      <a:solidFill>
                        <a:srgbClr val="434E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240" cap="flat" cmpd="sng" algn="ctr">
                      <a:solidFill>
                        <a:srgbClr val="434E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434E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2400" b="0" dirty="0">
                          <a:effectLst/>
                        </a:rPr>
                        <a:t>Passé</a:t>
                      </a:r>
                    </a:p>
                  </a:txBody>
                  <a:tcPr anchor="ctr">
                    <a:lnL w="15240" cap="flat" cmpd="sng" algn="ctr">
                      <a:solidFill>
                        <a:srgbClr val="434E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240" cap="flat" cmpd="sng" algn="ctr">
                      <a:solidFill>
                        <a:srgbClr val="434E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240" cap="flat" cmpd="sng" algn="ctr">
                      <a:solidFill>
                        <a:srgbClr val="434E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434E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C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b="0" dirty="0"/>
                        <a:t>Futur</a:t>
                      </a:r>
                    </a:p>
                    <a:p>
                      <a:endParaRPr lang="fr-FR" sz="2400" b="0" dirty="0"/>
                    </a:p>
                  </a:txBody>
                  <a:tcPr>
                    <a:lnL w="15240" cap="flat" cmpd="sng" algn="ctr">
                      <a:solidFill>
                        <a:srgbClr val="434E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7620" cap="flat" cmpd="sng" algn="ctr">
                      <a:solidFill>
                        <a:srgbClr val="434E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6604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2400" b="1">
                          <a:effectLst/>
                        </a:rPr>
                        <a:t>indicatif</a:t>
                      </a:r>
                    </a:p>
                  </a:txBody>
                  <a:tcPr anchor="ctr">
                    <a:lnL w="15240" cap="flat" cmpd="sng" algn="ctr">
                      <a:solidFill>
                        <a:srgbClr val="434E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434E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240" cap="flat" cmpd="sng" algn="ctr">
                      <a:solidFill>
                        <a:srgbClr val="434E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240" cap="flat" cmpd="sng" algn="ctr">
                      <a:solidFill>
                        <a:srgbClr val="434E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400" b="1">
                          <a:effectLst/>
                        </a:rPr>
                        <a:t>εἰμί</a:t>
                      </a:r>
                      <a:r>
                        <a:rPr lang="el-GR" sz="2400" b="1" baseline="30000">
                          <a:effectLst/>
                        </a:rPr>
                        <a:t>1</a:t>
                      </a:r>
                      <a:endParaRPr lang="el-GR" sz="2400" b="1">
                        <a:effectLst/>
                      </a:endParaRPr>
                    </a:p>
                    <a:p>
                      <a:pPr>
                        <a:buNone/>
                      </a:pPr>
                      <a:r>
                        <a:rPr lang="el-GR" sz="2400" b="1">
                          <a:effectLst/>
                        </a:rPr>
                        <a:t>εἶ</a:t>
                      </a:r>
                    </a:p>
                    <a:p>
                      <a:pPr>
                        <a:buNone/>
                      </a:pPr>
                      <a:r>
                        <a:rPr lang="el-GR" sz="2400" b="1">
                          <a:effectLst/>
                        </a:rPr>
                        <a:t>ἐστί(ν)</a:t>
                      </a:r>
                    </a:p>
                    <a:p>
                      <a:pPr>
                        <a:buNone/>
                      </a:pPr>
                      <a:r>
                        <a:rPr lang="el-GR" sz="2400" b="1">
                          <a:effectLst/>
                        </a:rPr>
                        <a:t>ἐσμέν</a:t>
                      </a:r>
                    </a:p>
                    <a:p>
                      <a:pPr>
                        <a:buNone/>
                      </a:pPr>
                      <a:r>
                        <a:rPr lang="el-GR" sz="2400" b="1">
                          <a:effectLst/>
                        </a:rPr>
                        <a:t>ἐστέ</a:t>
                      </a:r>
                    </a:p>
                    <a:p>
                      <a:pPr>
                        <a:buNone/>
                      </a:pPr>
                      <a:r>
                        <a:rPr lang="el-GR" sz="2400" b="1">
                          <a:effectLst/>
                        </a:rPr>
                        <a:t>εἰσί(ν)</a:t>
                      </a:r>
                    </a:p>
                  </a:txBody>
                  <a:tcPr anchor="ctr">
                    <a:lnL w="7620" cap="flat" cmpd="sng" algn="ctr">
                      <a:solidFill>
                        <a:srgbClr val="434E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434E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434E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434E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400" b="1">
                          <a:effectLst/>
                        </a:rPr>
                        <a:t>ἦ </a:t>
                      </a:r>
                      <a:r>
                        <a:rPr lang="fr-FR" sz="2400" b="1">
                          <a:effectLst/>
                        </a:rPr>
                        <a:t>ou </a:t>
                      </a:r>
                      <a:r>
                        <a:rPr lang="el-GR" sz="2400" b="1">
                          <a:effectLst/>
                        </a:rPr>
                        <a:t>ἦν</a:t>
                      </a:r>
                    </a:p>
                    <a:p>
                      <a:pPr>
                        <a:buNone/>
                      </a:pPr>
                      <a:r>
                        <a:rPr lang="el-GR" sz="2400" b="1">
                          <a:effectLst/>
                        </a:rPr>
                        <a:t>ἦσθα</a:t>
                      </a:r>
                    </a:p>
                    <a:p>
                      <a:pPr>
                        <a:buNone/>
                      </a:pPr>
                      <a:r>
                        <a:rPr lang="el-GR" sz="2400" b="1">
                          <a:effectLst/>
                        </a:rPr>
                        <a:t>ἦν</a:t>
                      </a:r>
                    </a:p>
                    <a:p>
                      <a:pPr>
                        <a:buNone/>
                      </a:pPr>
                      <a:r>
                        <a:rPr lang="el-GR" sz="2400" b="1">
                          <a:effectLst/>
                        </a:rPr>
                        <a:t>ἦμεν</a:t>
                      </a:r>
                    </a:p>
                    <a:p>
                      <a:pPr>
                        <a:buNone/>
                      </a:pPr>
                      <a:r>
                        <a:rPr lang="el-GR" sz="2400" b="1">
                          <a:effectLst/>
                        </a:rPr>
                        <a:t>ἦτε</a:t>
                      </a:r>
                    </a:p>
                    <a:p>
                      <a:pPr>
                        <a:buNone/>
                      </a:pPr>
                      <a:r>
                        <a:rPr lang="el-GR" sz="2400" b="1">
                          <a:effectLst/>
                        </a:rPr>
                        <a:t>ἦσαν</a:t>
                      </a:r>
                    </a:p>
                  </a:txBody>
                  <a:tcPr anchor="ctr">
                    <a:lnL w="7620" cap="flat" cmpd="sng" algn="ctr">
                      <a:solidFill>
                        <a:srgbClr val="434E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434E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434E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434E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400" b="1" dirty="0">
                          <a:effectLst/>
                        </a:rPr>
                        <a:t>ἔσομαι</a:t>
                      </a:r>
                    </a:p>
                    <a:p>
                      <a:pPr>
                        <a:buNone/>
                      </a:pPr>
                      <a:r>
                        <a:rPr lang="el-GR" sz="2400" b="1" dirty="0">
                          <a:effectLst/>
                        </a:rPr>
                        <a:t>ἔσει (ἔσῃ)</a:t>
                      </a:r>
                    </a:p>
                    <a:p>
                      <a:pPr>
                        <a:buNone/>
                      </a:pPr>
                      <a:r>
                        <a:rPr lang="el-GR" sz="2400" b="1" dirty="0">
                          <a:effectLst/>
                        </a:rPr>
                        <a:t>ἔσται</a:t>
                      </a:r>
                    </a:p>
                    <a:p>
                      <a:pPr>
                        <a:buNone/>
                      </a:pPr>
                      <a:r>
                        <a:rPr lang="el-GR" sz="2400" b="1" dirty="0">
                          <a:effectLst/>
                        </a:rPr>
                        <a:t>ἐσόμεθα</a:t>
                      </a:r>
                    </a:p>
                    <a:p>
                      <a:pPr>
                        <a:buNone/>
                      </a:pPr>
                      <a:r>
                        <a:rPr lang="el-GR" sz="2400" b="1" dirty="0">
                          <a:effectLst/>
                        </a:rPr>
                        <a:t>ἔσεσθε</a:t>
                      </a:r>
                    </a:p>
                    <a:p>
                      <a:pPr>
                        <a:buNone/>
                      </a:pPr>
                      <a:r>
                        <a:rPr lang="el-GR" sz="2400" b="1" dirty="0">
                          <a:effectLst/>
                        </a:rPr>
                        <a:t>ἔσονται</a:t>
                      </a:r>
                    </a:p>
                  </a:txBody>
                  <a:tcPr anchor="ctr">
                    <a:lnL w="7620" cap="flat" cmpd="sng" algn="ctr">
                      <a:solidFill>
                        <a:srgbClr val="434E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434E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434E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434E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84189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29799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B5E61E96-5FC6-BBA6-EBD6-0442261715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5034" y="643466"/>
            <a:ext cx="6581932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2373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1D0AF59-99C3-4251-AB9A-C966C6AD44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855405F-37A2-4869-9154-F8BE3BECE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E2AA2E0-4F7B-D931-84CA-D9FA6818C3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4378" y="480060"/>
            <a:ext cx="7756843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0758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53F06D-7625-AF5E-7BAE-CE7D8B655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Futurs et aoristes passifs </a:t>
            </a:r>
            <a:br>
              <a:rPr lang="fr-FR" dirty="0"/>
            </a:br>
            <a:r>
              <a:rPr lang="fr-FR" dirty="0"/>
              <a:t>Reconnaissables à la syllabe </a:t>
            </a:r>
            <a:r>
              <a:rPr lang="el-GR" dirty="0"/>
              <a:t>θη</a:t>
            </a:r>
            <a:endParaRPr lang="fr-FR" dirty="0"/>
          </a:p>
        </p:txBody>
      </p:sp>
      <p:graphicFrame>
        <p:nvGraphicFramePr>
          <p:cNvPr id="5" name="Objet 4">
            <a:extLst>
              <a:ext uri="{FF2B5EF4-FFF2-40B4-BE49-F238E27FC236}">
                <a16:creationId xmlns:a16="http://schemas.microsoft.com/office/drawing/2014/main" id="{F9A6BD18-BF2A-2996-47EA-A14662DE942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3467763"/>
              </p:ext>
            </p:extLst>
          </p:nvPr>
        </p:nvGraphicFramePr>
        <p:xfrm>
          <a:off x="3214688" y="2195513"/>
          <a:ext cx="8389114" cy="35890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5763233" imgH="2464914" progId="Word.Document.12">
                  <p:embed/>
                </p:oleObj>
              </mc:Choice>
              <mc:Fallback>
                <p:oleObj name="Document" r:id="rId2" imgW="5763233" imgH="2464914" progId="Word.Document.12">
                  <p:embed/>
                  <p:pic>
                    <p:nvPicPr>
                      <p:cNvPr id="5" name="Objet 4">
                        <a:extLst>
                          <a:ext uri="{FF2B5EF4-FFF2-40B4-BE49-F238E27FC236}">
                            <a16:creationId xmlns:a16="http://schemas.microsoft.com/office/drawing/2014/main" id="{F9A6BD18-BF2A-2996-47EA-A14662DE942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214688" y="2195513"/>
                        <a:ext cx="8389114" cy="358906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819214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F6FE16-A4FD-DA22-4E76-80719AAD6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Participes (</a:t>
            </a:r>
            <a:r>
              <a:rPr lang="fr-FR" sz="3200" dirty="0"/>
              <a:t>4 temps, </a:t>
            </a:r>
            <a:r>
              <a:rPr lang="fr-FR" sz="3200" dirty="0" err="1"/>
              <a:t>3voix</a:t>
            </a:r>
            <a:r>
              <a:rPr lang="fr-FR" sz="3200" dirty="0"/>
              <a:t> , 3 genres =36) !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4FA3403-005C-A38E-4796-EEDF97A0F7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	</a:t>
            </a:r>
          </a:p>
          <a:p>
            <a:r>
              <a:rPr lang="fr-FR" dirty="0">
                <a:highlight>
                  <a:srgbClr val="00FFFF"/>
                </a:highlight>
              </a:rPr>
              <a:t>Présent</a:t>
            </a:r>
            <a:r>
              <a:rPr lang="fr-FR" dirty="0"/>
              <a:t>	Actif	</a:t>
            </a:r>
            <a:r>
              <a:rPr lang="el-GR" dirty="0"/>
              <a:t>λύων	λύουσα	λῦον	</a:t>
            </a:r>
            <a:r>
              <a:rPr lang="fr-FR" dirty="0"/>
              <a:t>radical du présent</a:t>
            </a:r>
          </a:p>
          <a:p>
            <a:r>
              <a:rPr lang="fr-FR" dirty="0">
                <a:highlight>
                  <a:srgbClr val="00FFFF"/>
                </a:highlight>
              </a:rPr>
              <a:t>Aoriste</a:t>
            </a:r>
            <a:r>
              <a:rPr lang="fr-FR" dirty="0"/>
              <a:t>	Actif	</a:t>
            </a:r>
            <a:r>
              <a:rPr lang="el-GR" dirty="0"/>
              <a:t>λύσας	λύσασα	λῦσαν	</a:t>
            </a:r>
            <a:endParaRPr lang="fr-FR" dirty="0"/>
          </a:p>
          <a:p>
            <a:r>
              <a:rPr lang="fr-FR" dirty="0">
                <a:highlight>
                  <a:srgbClr val="00FFFF"/>
                </a:highlight>
              </a:rPr>
              <a:t>Parfait</a:t>
            </a:r>
            <a:r>
              <a:rPr lang="fr-FR" dirty="0"/>
              <a:t>	Actif	</a:t>
            </a:r>
            <a:r>
              <a:rPr lang="el-GR" dirty="0"/>
              <a:t>λελυκώς	λελυκυῖα	λελυκός</a:t>
            </a:r>
            <a:endParaRPr lang="fr-FR" dirty="0"/>
          </a:p>
          <a:p>
            <a:r>
              <a:rPr lang="fr-FR" dirty="0">
                <a:highlight>
                  <a:srgbClr val="00FFFF"/>
                </a:highlight>
              </a:rPr>
              <a:t>Futur</a:t>
            </a:r>
            <a:r>
              <a:rPr lang="fr-FR" dirty="0"/>
              <a:t>	Actif	</a:t>
            </a:r>
            <a:r>
              <a:rPr lang="el-GR" dirty="0"/>
              <a:t>λύσων	λύσουσα	λῦσον	</a:t>
            </a:r>
            <a:endParaRPr lang="fr-FR" dirty="0"/>
          </a:p>
          <a:p>
            <a:r>
              <a:rPr lang="fr-FR" dirty="0">
                <a:highlight>
                  <a:srgbClr val="FF00FF"/>
                </a:highlight>
              </a:rPr>
              <a:t>Présent	</a:t>
            </a:r>
            <a:r>
              <a:rPr lang="fr-FR" dirty="0" err="1">
                <a:highlight>
                  <a:srgbClr val="FF00FF"/>
                </a:highlight>
              </a:rPr>
              <a:t>Moy</a:t>
            </a:r>
            <a:r>
              <a:rPr lang="fr-FR" dirty="0">
                <a:highlight>
                  <a:srgbClr val="FF00FF"/>
                </a:highlight>
              </a:rPr>
              <a:t>./</a:t>
            </a:r>
            <a:r>
              <a:rPr lang="fr-FR" dirty="0" err="1">
                <a:highlight>
                  <a:srgbClr val="FF00FF"/>
                </a:highlight>
              </a:rPr>
              <a:t>Pass</a:t>
            </a:r>
            <a:r>
              <a:rPr lang="fr-FR" dirty="0"/>
              <a:t>.	</a:t>
            </a:r>
            <a:r>
              <a:rPr lang="el-GR" dirty="0"/>
              <a:t>λυόμενος	λυομένη	λυόμενο</a:t>
            </a:r>
            <a:r>
              <a:rPr lang="fr-FR" dirty="0"/>
              <a:t>v</a:t>
            </a:r>
          </a:p>
          <a:p>
            <a:r>
              <a:rPr lang="fr-FR" dirty="0"/>
              <a:t> </a:t>
            </a:r>
            <a:r>
              <a:rPr lang="fr-FR" dirty="0">
                <a:highlight>
                  <a:srgbClr val="FF00FF"/>
                </a:highlight>
              </a:rPr>
              <a:t>Aoriste	</a:t>
            </a:r>
            <a:r>
              <a:rPr lang="fr-FR" dirty="0" err="1">
                <a:highlight>
                  <a:srgbClr val="FF00FF"/>
                </a:highlight>
              </a:rPr>
              <a:t>Moy</a:t>
            </a:r>
            <a:r>
              <a:rPr lang="fr-FR" dirty="0">
                <a:highlight>
                  <a:srgbClr val="FF00FF"/>
                </a:highlight>
              </a:rPr>
              <a:t>./</a:t>
            </a:r>
            <a:r>
              <a:rPr lang="fr-FR" dirty="0" err="1">
                <a:highlight>
                  <a:srgbClr val="FF00FF"/>
                </a:highlight>
              </a:rPr>
              <a:t>Pass</a:t>
            </a:r>
            <a:r>
              <a:rPr lang="fr-FR" dirty="0"/>
              <a:t>.	</a:t>
            </a:r>
            <a:r>
              <a:rPr lang="el-GR" dirty="0"/>
              <a:t>λυσάμενος	λυσαμένη	λυσάμενον	</a:t>
            </a:r>
            <a:endParaRPr lang="fr-FR" dirty="0"/>
          </a:p>
          <a:p>
            <a:r>
              <a:rPr lang="fr-FR" dirty="0"/>
              <a:t> participes à la voix passive souvent en -</a:t>
            </a:r>
            <a:r>
              <a:rPr lang="fr-FR" dirty="0" err="1"/>
              <a:t>θείς</a:t>
            </a:r>
            <a:r>
              <a:rPr lang="fr-FR" dirty="0"/>
              <a:t>/-</a:t>
            </a:r>
            <a:r>
              <a:rPr lang="fr-FR" dirty="0" err="1"/>
              <a:t>θεῖσ</a:t>
            </a:r>
            <a:r>
              <a:rPr lang="fr-FR" dirty="0"/>
              <a:t>α/-θέν.</a:t>
            </a:r>
          </a:p>
        </p:txBody>
      </p:sp>
    </p:spTree>
    <p:extLst>
      <p:ext uri="{BB962C8B-B14F-4D97-AF65-F5344CB8AC3E}">
        <p14:creationId xmlns:p14="http://schemas.microsoft.com/office/powerpoint/2010/main" val="24820574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D057CD-9F5A-C933-4510-C383D6024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>
                <a:highlight>
                  <a:srgbClr val="FFFF00"/>
                </a:highlight>
              </a:rPr>
              <a:t>Les participes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4498566-E9CD-6286-D7C3-A9EA497601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-	 Participe présent  actif  </a:t>
            </a:r>
            <a:r>
              <a:rPr lang="fr-FR" b="1" dirty="0"/>
              <a:t>– </a:t>
            </a:r>
            <a:r>
              <a:rPr lang="el-GR" b="1" dirty="0"/>
              <a:t>ων, οντος ; -ουσα, ουσης ;  ον ,οντος   </a:t>
            </a:r>
            <a:r>
              <a:rPr lang="fr-FR" dirty="0"/>
              <a:t>ex : </a:t>
            </a:r>
            <a:r>
              <a:rPr lang="el-GR" dirty="0"/>
              <a:t>λέγουσα</a:t>
            </a:r>
          </a:p>
          <a:p>
            <a:r>
              <a:rPr lang="el-GR" dirty="0"/>
              <a:t>-	</a:t>
            </a:r>
            <a:r>
              <a:rPr lang="fr-FR" dirty="0"/>
              <a:t>Participe présent passif ou moyen : </a:t>
            </a:r>
            <a:r>
              <a:rPr lang="fr-FR" b="1" dirty="0"/>
              <a:t>- </a:t>
            </a:r>
            <a:r>
              <a:rPr lang="el-GR" b="1" dirty="0"/>
              <a:t>μενος   - μενη - μενον   </a:t>
            </a:r>
            <a:r>
              <a:rPr lang="el-GR" dirty="0"/>
              <a:t> </a:t>
            </a:r>
            <a:r>
              <a:rPr lang="fr-FR" dirty="0"/>
              <a:t>ex : </a:t>
            </a:r>
            <a:r>
              <a:rPr lang="el-GR" dirty="0"/>
              <a:t>βουλομένη θεασαμενη</a:t>
            </a:r>
          </a:p>
          <a:p>
            <a:r>
              <a:rPr lang="el-GR" dirty="0"/>
              <a:t>-	</a:t>
            </a:r>
            <a:r>
              <a:rPr lang="fr-FR" dirty="0"/>
              <a:t>Participe aoriste actif </a:t>
            </a:r>
            <a:r>
              <a:rPr lang="fr-FR" b="1" dirty="0"/>
              <a:t>:-</a:t>
            </a:r>
            <a:r>
              <a:rPr lang="el-GR" b="1" dirty="0"/>
              <a:t>Σας σαντος - σασα σασης - σαν σαντος </a:t>
            </a:r>
            <a:r>
              <a:rPr lang="el-GR" dirty="0"/>
              <a:t>. </a:t>
            </a:r>
            <a:r>
              <a:rPr lang="fr-FR" dirty="0"/>
              <a:t>ex : </a:t>
            </a:r>
            <a:r>
              <a:rPr lang="el-GR" dirty="0"/>
              <a:t>ἁρπάσας</a:t>
            </a:r>
          </a:p>
          <a:p>
            <a:r>
              <a:rPr lang="el-GR" dirty="0"/>
              <a:t>-	</a:t>
            </a:r>
            <a:r>
              <a:rPr lang="fr-FR" dirty="0"/>
              <a:t>Participe aoriste moyen : -</a:t>
            </a:r>
            <a:r>
              <a:rPr lang="el-GR" b="1" dirty="0"/>
              <a:t>σαμενος   -σα μενη - σαμενον   </a:t>
            </a:r>
            <a:r>
              <a:rPr lang="fr-FR" dirty="0"/>
              <a:t>ex : </a:t>
            </a:r>
            <a:r>
              <a:rPr lang="el-GR" dirty="0"/>
              <a:t>θεασαμένη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438175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84BAD30-B914-C563-D744-BF4716285108}"/>
              </a:ext>
            </a:extLst>
          </p:cNvPr>
          <p:cNvSpPr txBox="1"/>
          <p:nvPr/>
        </p:nvSpPr>
        <p:spPr>
          <a:xfrm>
            <a:off x="3046344" y="1362383"/>
            <a:ext cx="609268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	</a:t>
            </a:r>
            <a:r>
              <a:rPr lang="fr-FR" sz="3600" dirty="0">
                <a:highlight>
                  <a:srgbClr val="FFFF00"/>
                </a:highlight>
              </a:rPr>
              <a:t>Infinitifs</a:t>
            </a:r>
            <a:endParaRPr lang="fr-FR" dirty="0">
              <a:highlight>
                <a:srgbClr val="FFFF00"/>
              </a:highlight>
            </a:endParaRPr>
          </a:p>
          <a:p>
            <a:r>
              <a:rPr lang="fr-FR" dirty="0"/>
              <a:t>1.	Infinitif Présent Actif: Se termine généralement par -</a:t>
            </a:r>
            <a:r>
              <a:rPr lang="el-GR" dirty="0">
                <a:highlight>
                  <a:srgbClr val="FFFF00"/>
                </a:highlight>
              </a:rPr>
              <a:t>ειν (</a:t>
            </a:r>
            <a:r>
              <a:rPr lang="fr-FR" dirty="0"/>
              <a:t>exemple : </a:t>
            </a:r>
            <a:r>
              <a:rPr lang="el-GR" dirty="0"/>
              <a:t>λύειν, « </a:t>
            </a:r>
            <a:r>
              <a:rPr lang="fr-FR" dirty="0"/>
              <a:t>délier »).</a:t>
            </a:r>
          </a:p>
          <a:p>
            <a:r>
              <a:rPr lang="fr-FR" dirty="0"/>
              <a:t>2.	Infinitif Aoriste Actif: Se termine par </a:t>
            </a:r>
            <a:r>
              <a:rPr lang="fr-FR" dirty="0">
                <a:highlight>
                  <a:srgbClr val="FFFF00"/>
                </a:highlight>
              </a:rPr>
              <a:t>-</a:t>
            </a:r>
            <a:r>
              <a:rPr lang="el-GR" dirty="0">
                <a:highlight>
                  <a:srgbClr val="FFFF00"/>
                </a:highlight>
              </a:rPr>
              <a:t>σαι </a:t>
            </a:r>
            <a:r>
              <a:rPr lang="el-GR" dirty="0"/>
              <a:t>(</a:t>
            </a:r>
            <a:r>
              <a:rPr lang="fr-FR" dirty="0"/>
              <a:t>exemple : </a:t>
            </a:r>
            <a:r>
              <a:rPr lang="el-GR" dirty="0"/>
              <a:t>λύσαι, « </a:t>
            </a:r>
            <a:r>
              <a:rPr lang="fr-FR" dirty="0"/>
              <a:t>délier » à l’aoriste).</a:t>
            </a:r>
          </a:p>
          <a:p>
            <a:r>
              <a:rPr lang="fr-FR" dirty="0"/>
              <a:t>3.	Infinitif Parfait Actif: Se termine </a:t>
            </a:r>
            <a:r>
              <a:rPr lang="fr-FR" dirty="0">
                <a:highlight>
                  <a:srgbClr val="FFFF00"/>
                </a:highlight>
              </a:rPr>
              <a:t>par -</a:t>
            </a:r>
            <a:r>
              <a:rPr lang="el-GR" dirty="0">
                <a:highlight>
                  <a:srgbClr val="FFFF00"/>
                </a:highlight>
              </a:rPr>
              <a:t>έναι </a:t>
            </a:r>
            <a:r>
              <a:rPr lang="el-GR" dirty="0"/>
              <a:t>(</a:t>
            </a:r>
            <a:r>
              <a:rPr lang="fr-FR" dirty="0"/>
              <a:t>exemple : </a:t>
            </a:r>
            <a:r>
              <a:rPr lang="el-GR" dirty="0"/>
              <a:t>λελυκέναι, « </a:t>
            </a:r>
            <a:r>
              <a:rPr lang="fr-FR" dirty="0"/>
              <a:t>avoir lié »).</a:t>
            </a:r>
          </a:p>
          <a:p>
            <a:endParaRPr lang="fr-FR" dirty="0"/>
          </a:p>
          <a:p>
            <a:r>
              <a:rPr lang="fr-FR" dirty="0"/>
              <a:t>4.	Infinitif Moyen/Passif: Se forme avec des terminaisons comme </a:t>
            </a:r>
            <a:r>
              <a:rPr lang="fr-FR" dirty="0">
                <a:highlight>
                  <a:srgbClr val="FFFF00"/>
                </a:highlight>
              </a:rPr>
              <a:t>-</a:t>
            </a:r>
            <a:r>
              <a:rPr lang="el-GR" dirty="0">
                <a:highlight>
                  <a:srgbClr val="FFFF00"/>
                </a:highlight>
              </a:rPr>
              <a:t>σθαι </a:t>
            </a:r>
            <a:r>
              <a:rPr lang="fr-FR" dirty="0"/>
              <a:t>pour l’infinitif présent moyen/passif (exemple : </a:t>
            </a:r>
            <a:r>
              <a:rPr lang="el-GR" dirty="0"/>
              <a:t>λύεσθαι). </a:t>
            </a:r>
          </a:p>
        </p:txBody>
      </p:sp>
    </p:spTree>
    <p:extLst>
      <p:ext uri="{BB962C8B-B14F-4D97-AF65-F5344CB8AC3E}">
        <p14:creationId xmlns:p14="http://schemas.microsoft.com/office/powerpoint/2010/main" val="137545642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Nice Acquis grammaticaux</Template>
  <TotalTime>271</TotalTime>
  <Words>800</Words>
  <Application>Microsoft Office PowerPoint</Application>
  <PresentationFormat>Grand écran</PresentationFormat>
  <Paragraphs>185</Paragraphs>
  <Slides>14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9" baseType="lpstr">
      <vt:lpstr>Aptos</vt:lpstr>
      <vt:lpstr>Aptos Display</vt:lpstr>
      <vt:lpstr>Arial</vt:lpstr>
      <vt:lpstr>Thème Office</vt:lpstr>
      <vt:lpstr>Document</vt:lpstr>
      <vt:lpstr>GREC   2025-2026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Verbe être : ειναι   Participe:  ων , οντος/ ουσα, ουσης/ ον οντος</vt:lpstr>
      <vt:lpstr>Présentation PowerPoint</vt:lpstr>
      <vt:lpstr>Présentation PowerPoint</vt:lpstr>
      <vt:lpstr> Futurs et aoristes passifs  Reconnaissables à la syllabe θη</vt:lpstr>
      <vt:lpstr>Les Participes (4 temps, 3voix , 3 genres =36) !</vt:lpstr>
      <vt:lpstr>Les participes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Annie BERTRAND</dc:creator>
  <cp:lastModifiedBy>Annie BERTRAND</cp:lastModifiedBy>
  <cp:revision>1</cp:revision>
  <cp:lastPrinted>2026-02-06T10:53:57Z</cp:lastPrinted>
  <dcterms:created xsi:type="dcterms:W3CDTF">2026-02-21T11:55:45Z</dcterms:created>
  <dcterms:modified xsi:type="dcterms:W3CDTF">2026-02-21T16:26:47Z</dcterms:modified>
</cp:coreProperties>
</file>